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412" r:id="rId4"/>
    <p:sldId id="407" r:id="rId5"/>
    <p:sldId id="408" r:id="rId6"/>
    <p:sldId id="422" r:id="rId7"/>
    <p:sldId id="410" r:id="rId8"/>
    <p:sldId id="421" r:id="rId9"/>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110" d="100"/>
          <a:sy n="110" d="100"/>
        </p:scale>
        <p:origin x="5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FROY Romain" userId="fb420849-d9cb-4c3a-a6ff-c5ad6fe55372" providerId="ADAL" clId="{0E9BBEEB-2C14-4976-979E-7FDD9B0EC733}"/>
    <pc:docChg chg="custSel addSld delSld modSld">
      <pc:chgData name="OFFROY Romain" userId="fb420849-d9cb-4c3a-a6ff-c5ad6fe55372" providerId="ADAL" clId="{0E9BBEEB-2C14-4976-979E-7FDD9B0EC733}" dt="2021-11-27T06:16:10.876" v="115" actId="20577"/>
      <pc:docMkLst>
        <pc:docMk/>
      </pc:docMkLst>
      <pc:sldChg chg="modSp mod">
        <pc:chgData name="OFFROY Romain" userId="fb420849-d9cb-4c3a-a6ff-c5ad6fe55372" providerId="ADAL" clId="{0E9BBEEB-2C14-4976-979E-7FDD9B0EC733}" dt="2021-11-27T06:16:10.876" v="115" actId="20577"/>
        <pc:sldMkLst>
          <pc:docMk/>
          <pc:sldMk cId="1166446140" sldId="256"/>
        </pc:sldMkLst>
        <pc:spChg chg="mod">
          <ac:chgData name="OFFROY Romain" userId="fb420849-d9cb-4c3a-a6ff-c5ad6fe55372" providerId="ADAL" clId="{0E9BBEEB-2C14-4976-979E-7FDD9B0EC733}" dt="2021-11-19T13:36:03.942" v="30" actId="207"/>
          <ac:spMkLst>
            <pc:docMk/>
            <pc:sldMk cId="1166446140" sldId="256"/>
            <ac:spMk id="2" creationId="{00000000-0000-0000-0000-000000000000}"/>
          </ac:spMkLst>
        </pc:spChg>
        <pc:spChg chg="mod">
          <ac:chgData name="OFFROY Romain" userId="fb420849-d9cb-4c3a-a6ff-c5ad6fe55372" providerId="ADAL" clId="{0E9BBEEB-2C14-4976-979E-7FDD9B0EC733}" dt="2021-11-27T06:16:10.876" v="115" actId="20577"/>
          <ac:spMkLst>
            <pc:docMk/>
            <pc:sldMk cId="1166446140" sldId="256"/>
            <ac:spMk id="5" creationId="{00000000-0000-0000-0000-000000000000}"/>
          </ac:spMkLst>
        </pc:spChg>
      </pc:sldChg>
      <pc:sldChg chg="modSp mod">
        <pc:chgData name="OFFROY Romain" userId="fb420849-d9cb-4c3a-a6ff-c5ad6fe55372" providerId="ADAL" clId="{0E9BBEEB-2C14-4976-979E-7FDD9B0EC733}" dt="2021-11-19T13:36:17.991" v="37" actId="20577"/>
        <pc:sldMkLst>
          <pc:docMk/>
          <pc:sldMk cId="343045937" sldId="324"/>
        </pc:sldMkLst>
        <pc:spChg chg="mod">
          <ac:chgData name="OFFROY Romain" userId="fb420849-d9cb-4c3a-a6ff-c5ad6fe55372" providerId="ADAL" clId="{0E9BBEEB-2C14-4976-979E-7FDD9B0EC733}" dt="2021-11-19T13:36:17.991" v="37" actId="20577"/>
          <ac:spMkLst>
            <pc:docMk/>
            <pc:sldMk cId="343045937" sldId="324"/>
            <ac:spMk id="9" creationId="{00000000-0000-0000-0000-000000000000}"/>
          </ac:spMkLst>
        </pc:spChg>
      </pc:sldChg>
      <pc:sldChg chg="modSp del mod">
        <pc:chgData name="OFFROY Romain" userId="fb420849-d9cb-4c3a-a6ff-c5ad6fe55372" providerId="ADAL" clId="{0E9BBEEB-2C14-4976-979E-7FDD9B0EC733}" dt="2021-11-19T13:37:12.220" v="53" actId="47"/>
        <pc:sldMkLst>
          <pc:docMk/>
          <pc:sldMk cId="124705589" sldId="406"/>
        </pc:sldMkLst>
        <pc:spChg chg="mod">
          <ac:chgData name="OFFROY Romain" userId="fb420849-d9cb-4c3a-a6ff-c5ad6fe55372" providerId="ADAL" clId="{0E9BBEEB-2C14-4976-979E-7FDD9B0EC733}" dt="2021-11-19T13:36:41.306" v="51" actId="20577"/>
          <ac:spMkLst>
            <pc:docMk/>
            <pc:sldMk cId="124705589" sldId="406"/>
            <ac:spMk id="3" creationId="{00000000-0000-0000-0000-000000000000}"/>
          </ac:spMkLst>
        </pc:spChg>
      </pc:sldChg>
      <pc:sldChg chg="modSp mod">
        <pc:chgData name="OFFROY Romain" userId="fb420849-d9cb-4c3a-a6ff-c5ad6fe55372" providerId="ADAL" clId="{0E9BBEEB-2C14-4976-979E-7FDD9B0EC733}" dt="2021-11-19T13:39:50.112" v="107" actId="20577"/>
        <pc:sldMkLst>
          <pc:docMk/>
          <pc:sldMk cId="2191949769" sldId="407"/>
        </pc:sldMkLst>
        <pc:spChg chg="mod">
          <ac:chgData name="OFFROY Romain" userId="fb420849-d9cb-4c3a-a6ff-c5ad6fe55372" providerId="ADAL" clId="{0E9BBEEB-2C14-4976-979E-7FDD9B0EC733}" dt="2021-11-19T13:39:50.112" v="107" actId="20577"/>
          <ac:spMkLst>
            <pc:docMk/>
            <pc:sldMk cId="2191949769" sldId="407"/>
            <ac:spMk id="3" creationId="{00000000-0000-0000-0000-000000000000}"/>
          </ac:spMkLst>
        </pc:spChg>
      </pc:sldChg>
      <pc:sldChg chg="modSp mod">
        <pc:chgData name="OFFROY Romain" userId="fb420849-d9cb-4c3a-a6ff-c5ad6fe55372" providerId="ADAL" clId="{0E9BBEEB-2C14-4976-979E-7FDD9B0EC733}" dt="2021-11-19T13:39:46.369" v="105" actId="20577"/>
        <pc:sldMkLst>
          <pc:docMk/>
          <pc:sldMk cId="2233268586" sldId="408"/>
        </pc:sldMkLst>
        <pc:spChg chg="mod">
          <ac:chgData name="OFFROY Romain" userId="fb420849-d9cb-4c3a-a6ff-c5ad6fe55372" providerId="ADAL" clId="{0E9BBEEB-2C14-4976-979E-7FDD9B0EC733}" dt="2021-11-19T13:39:46.369" v="105" actId="20577"/>
          <ac:spMkLst>
            <pc:docMk/>
            <pc:sldMk cId="2233268586" sldId="408"/>
            <ac:spMk id="3" creationId="{00000000-0000-0000-0000-000000000000}"/>
          </ac:spMkLst>
        </pc:spChg>
      </pc:sldChg>
      <pc:sldChg chg="modSp mod">
        <pc:chgData name="OFFROY Romain" userId="fb420849-d9cb-4c3a-a6ff-c5ad6fe55372" providerId="ADAL" clId="{0E9BBEEB-2C14-4976-979E-7FDD9B0EC733}" dt="2021-11-19T13:44:43.878" v="114"/>
        <pc:sldMkLst>
          <pc:docMk/>
          <pc:sldMk cId="913969455" sldId="410"/>
        </pc:sldMkLst>
        <pc:spChg chg="mod">
          <ac:chgData name="OFFROY Romain" userId="fb420849-d9cb-4c3a-a6ff-c5ad6fe55372" providerId="ADAL" clId="{0E9BBEEB-2C14-4976-979E-7FDD9B0EC733}" dt="2021-11-19T13:44:43.878" v="114"/>
          <ac:spMkLst>
            <pc:docMk/>
            <pc:sldMk cId="913969455" sldId="410"/>
            <ac:spMk id="3" creationId="{00000000-0000-0000-0000-000000000000}"/>
          </ac:spMkLst>
        </pc:spChg>
      </pc:sldChg>
      <pc:sldChg chg="modSp add mod">
        <pc:chgData name="OFFROY Romain" userId="fb420849-d9cb-4c3a-a6ff-c5ad6fe55372" providerId="ADAL" clId="{0E9BBEEB-2C14-4976-979E-7FDD9B0EC733}" dt="2021-11-19T13:39:53.493" v="109" actId="20577"/>
        <pc:sldMkLst>
          <pc:docMk/>
          <pc:sldMk cId="382442340" sldId="412"/>
        </pc:sldMkLst>
        <pc:spChg chg="mod">
          <ac:chgData name="OFFROY Romain" userId="fb420849-d9cb-4c3a-a6ff-c5ad6fe55372" providerId="ADAL" clId="{0E9BBEEB-2C14-4976-979E-7FDD9B0EC733}" dt="2021-11-19T13:39:53.493" v="109" actId="20577"/>
          <ac:spMkLst>
            <pc:docMk/>
            <pc:sldMk cId="382442340" sldId="412"/>
            <ac:spMk id="3" creationId="{00000000-0000-0000-0000-000000000000}"/>
          </ac:spMkLst>
        </pc:spChg>
      </pc:sldChg>
      <pc:sldChg chg="modSp mod">
        <pc:chgData name="OFFROY Romain" userId="fb420849-d9cb-4c3a-a6ff-c5ad6fe55372" providerId="ADAL" clId="{0E9BBEEB-2C14-4976-979E-7FDD9B0EC733}" dt="2021-11-19T13:44:40.314" v="113"/>
        <pc:sldMkLst>
          <pc:docMk/>
          <pc:sldMk cId="4268005590" sldId="421"/>
        </pc:sldMkLst>
        <pc:spChg chg="mod">
          <ac:chgData name="OFFROY Romain" userId="fb420849-d9cb-4c3a-a6ff-c5ad6fe55372" providerId="ADAL" clId="{0E9BBEEB-2C14-4976-979E-7FDD9B0EC733}" dt="2021-11-19T13:44:40.314" v="113"/>
          <ac:spMkLst>
            <pc:docMk/>
            <pc:sldMk cId="4268005590" sldId="421"/>
            <ac:spMk id="3" creationId="{00000000-0000-0000-0000-000000000000}"/>
          </ac:spMkLst>
        </pc:spChg>
      </pc:sldChg>
      <pc:sldChg chg="modSp mod">
        <pc:chgData name="OFFROY Romain" userId="fb420849-d9cb-4c3a-a6ff-c5ad6fe55372" providerId="ADAL" clId="{0E9BBEEB-2C14-4976-979E-7FDD9B0EC733}" dt="2021-11-19T13:42:45.079" v="112" actId="20577"/>
        <pc:sldMkLst>
          <pc:docMk/>
          <pc:sldMk cId="867996893" sldId="422"/>
        </pc:sldMkLst>
        <pc:spChg chg="mod">
          <ac:chgData name="OFFROY Romain" userId="fb420849-d9cb-4c3a-a6ff-c5ad6fe55372" providerId="ADAL" clId="{0E9BBEEB-2C14-4976-979E-7FDD9B0EC733}" dt="2021-11-19T13:42:45.079" v="112" actId="20577"/>
          <ac:spMkLst>
            <pc:docMk/>
            <pc:sldMk cId="867996893" sldId="422"/>
            <ac:spMk id="3" creationId="{00000000-0000-0000-0000-000000000000}"/>
          </ac:spMkLst>
        </pc:spChg>
      </pc:sldChg>
    </pc:docChg>
  </pc:docChgLst>
  <pc:docChgLst>
    <pc:chgData name="OFFROY Romain" userId="fb420849-d9cb-4c3a-a6ff-c5ad6fe55372" providerId="ADAL" clId="{AA98E45D-7E4D-4FB4-BEFD-E38D2CAB18F6}"/>
    <pc:docChg chg="modSld">
      <pc:chgData name="OFFROY Romain" userId="fb420849-d9cb-4c3a-a6ff-c5ad6fe55372" providerId="ADAL" clId="{AA98E45D-7E4D-4FB4-BEFD-E38D2CAB18F6}" dt="2023-06-13T06:48:53.590" v="6" actId="20577"/>
      <pc:docMkLst>
        <pc:docMk/>
      </pc:docMkLst>
      <pc:sldChg chg="modSp mod">
        <pc:chgData name="OFFROY Romain" userId="fb420849-d9cb-4c3a-a6ff-c5ad6fe55372" providerId="ADAL" clId="{AA98E45D-7E4D-4FB4-BEFD-E38D2CAB18F6}" dt="2023-06-13T06:48:21.594" v="0" actId="20577"/>
        <pc:sldMkLst>
          <pc:docMk/>
          <pc:sldMk cId="1166446140" sldId="256"/>
        </pc:sldMkLst>
        <pc:spChg chg="mod">
          <ac:chgData name="OFFROY Romain" userId="fb420849-d9cb-4c3a-a6ff-c5ad6fe55372" providerId="ADAL" clId="{AA98E45D-7E4D-4FB4-BEFD-E38D2CAB18F6}" dt="2023-06-13T06:48:21.594" v="0" actId="20577"/>
          <ac:spMkLst>
            <pc:docMk/>
            <pc:sldMk cId="1166446140" sldId="256"/>
            <ac:spMk id="2" creationId="{00000000-0000-0000-0000-000000000000}"/>
          </ac:spMkLst>
        </pc:spChg>
      </pc:sldChg>
      <pc:sldChg chg="modSp mod">
        <pc:chgData name="OFFROY Romain" userId="fb420849-d9cb-4c3a-a6ff-c5ad6fe55372" providerId="ADAL" clId="{AA98E45D-7E4D-4FB4-BEFD-E38D2CAB18F6}" dt="2023-06-13T06:48:26.253" v="1" actId="20577"/>
        <pc:sldMkLst>
          <pc:docMk/>
          <pc:sldMk cId="343045937" sldId="324"/>
        </pc:sldMkLst>
        <pc:spChg chg="mod">
          <ac:chgData name="OFFROY Romain" userId="fb420849-d9cb-4c3a-a6ff-c5ad6fe55372" providerId="ADAL" clId="{AA98E45D-7E4D-4FB4-BEFD-E38D2CAB18F6}" dt="2023-06-13T06:48:26.253" v="1" actId="20577"/>
          <ac:spMkLst>
            <pc:docMk/>
            <pc:sldMk cId="343045937" sldId="324"/>
            <ac:spMk id="9" creationId="{00000000-0000-0000-0000-000000000000}"/>
          </ac:spMkLst>
        </pc:spChg>
      </pc:sldChg>
      <pc:sldChg chg="modSp mod">
        <pc:chgData name="OFFROY Romain" userId="fb420849-d9cb-4c3a-a6ff-c5ad6fe55372" providerId="ADAL" clId="{AA98E45D-7E4D-4FB4-BEFD-E38D2CAB18F6}" dt="2023-06-13T06:48:38.412" v="3" actId="20577"/>
        <pc:sldMkLst>
          <pc:docMk/>
          <pc:sldMk cId="2191949769" sldId="407"/>
        </pc:sldMkLst>
        <pc:spChg chg="mod">
          <ac:chgData name="OFFROY Romain" userId="fb420849-d9cb-4c3a-a6ff-c5ad6fe55372" providerId="ADAL" clId="{AA98E45D-7E4D-4FB4-BEFD-E38D2CAB18F6}" dt="2023-06-13T06:48:38.412" v="3" actId="20577"/>
          <ac:spMkLst>
            <pc:docMk/>
            <pc:sldMk cId="2191949769" sldId="407"/>
            <ac:spMk id="3" creationId="{00000000-0000-0000-0000-000000000000}"/>
          </ac:spMkLst>
        </pc:spChg>
      </pc:sldChg>
      <pc:sldChg chg="modSp mod">
        <pc:chgData name="OFFROY Romain" userId="fb420849-d9cb-4c3a-a6ff-c5ad6fe55372" providerId="ADAL" clId="{AA98E45D-7E4D-4FB4-BEFD-E38D2CAB18F6}" dt="2023-06-13T06:48:43.093" v="4" actId="20577"/>
        <pc:sldMkLst>
          <pc:docMk/>
          <pc:sldMk cId="2233268586" sldId="408"/>
        </pc:sldMkLst>
        <pc:spChg chg="mod">
          <ac:chgData name="OFFROY Romain" userId="fb420849-d9cb-4c3a-a6ff-c5ad6fe55372" providerId="ADAL" clId="{AA98E45D-7E4D-4FB4-BEFD-E38D2CAB18F6}" dt="2023-06-13T06:48:43.093" v="4" actId="20577"/>
          <ac:spMkLst>
            <pc:docMk/>
            <pc:sldMk cId="2233268586" sldId="408"/>
            <ac:spMk id="3" creationId="{00000000-0000-0000-0000-000000000000}"/>
          </ac:spMkLst>
        </pc:spChg>
      </pc:sldChg>
      <pc:sldChg chg="modSp mod">
        <pc:chgData name="OFFROY Romain" userId="fb420849-d9cb-4c3a-a6ff-c5ad6fe55372" providerId="ADAL" clId="{AA98E45D-7E4D-4FB4-BEFD-E38D2CAB18F6}" dt="2023-06-13T06:48:53.590" v="6" actId="20577"/>
        <pc:sldMkLst>
          <pc:docMk/>
          <pc:sldMk cId="913969455" sldId="410"/>
        </pc:sldMkLst>
        <pc:spChg chg="mod">
          <ac:chgData name="OFFROY Romain" userId="fb420849-d9cb-4c3a-a6ff-c5ad6fe55372" providerId="ADAL" clId="{AA98E45D-7E4D-4FB4-BEFD-E38D2CAB18F6}" dt="2023-06-13T06:48:53.590" v="6" actId="20577"/>
          <ac:spMkLst>
            <pc:docMk/>
            <pc:sldMk cId="913969455" sldId="410"/>
            <ac:spMk id="3" creationId="{00000000-0000-0000-0000-000000000000}"/>
          </ac:spMkLst>
        </pc:spChg>
      </pc:sldChg>
      <pc:sldChg chg="modSp mod">
        <pc:chgData name="OFFROY Romain" userId="fb420849-d9cb-4c3a-a6ff-c5ad6fe55372" providerId="ADAL" clId="{AA98E45D-7E4D-4FB4-BEFD-E38D2CAB18F6}" dt="2023-06-13T06:48:31.365" v="2" actId="20577"/>
        <pc:sldMkLst>
          <pc:docMk/>
          <pc:sldMk cId="382442340" sldId="412"/>
        </pc:sldMkLst>
        <pc:spChg chg="mod">
          <ac:chgData name="OFFROY Romain" userId="fb420849-d9cb-4c3a-a6ff-c5ad6fe55372" providerId="ADAL" clId="{AA98E45D-7E4D-4FB4-BEFD-E38D2CAB18F6}" dt="2023-06-13T06:48:31.365" v="2" actId="20577"/>
          <ac:spMkLst>
            <pc:docMk/>
            <pc:sldMk cId="382442340" sldId="412"/>
            <ac:spMk id="3" creationId="{00000000-0000-0000-0000-000000000000}"/>
          </ac:spMkLst>
        </pc:spChg>
      </pc:sldChg>
      <pc:sldChg chg="modSp mod">
        <pc:chgData name="OFFROY Romain" userId="fb420849-d9cb-4c3a-a6ff-c5ad6fe55372" providerId="ADAL" clId="{AA98E45D-7E4D-4FB4-BEFD-E38D2CAB18F6}" dt="2023-06-13T06:48:49.362" v="5" actId="20577"/>
        <pc:sldMkLst>
          <pc:docMk/>
          <pc:sldMk cId="867996893" sldId="422"/>
        </pc:sldMkLst>
        <pc:spChg chg="mod">
          <ac:chgData name="OFFROY Romain" userId="fb420849-d9cb-4c3a-a6ff-c5ad6fe55372" providerId="ADAL" clId="{AA98E45D-7E4D-4FB4-BEFD-E38D2CAB18F6}" dt="2023-06-13T06:48:49.362" v="5" actId="20577"/>
          <ac:spMkLst>
            <pc:docMk/>
            <pc:sldMk cId="867996893" sldId="422"/>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120783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121405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295100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202298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2928364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2BCB4A-957D-4111-AB73-CD9AFBA40870}" type="datetimeFigureOut">
              <a:rPr lang="fr-FR" smtClean="0"/>
              <a:t>13/06/2023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318456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72BCB4A-957D-4111-AB73-CD9AFBA40870}" type="datetimeFigureOut">
              <a:rPr lang="fr-FR" smtClean="0"/>
              <a:t>13/06/2023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115945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72BCB4A-957D-4111-AB73-CD9AFBA40870}" type="datetimeFigureOut">
              <a:rPr lang="fr-FR" smtClean="0"/>
              <a:t>13/06/2023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223685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2BCB4A-957D-4111-AB73-CD9AFBA40870}" type="datetimeFigureOut">
              <a:rPr lang="fr-FR" smtClean="0"/>
              <a:t>13/06/2023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133607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72BCB4A-957D-4111-AB73-CD9AFBA40870}" type="datetimeFigureOut">
              <a:rPr lang="fr-FR" smtClean="0"/>
              <a:t>13/06/2023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369181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72BCB4A-957D-4111-AB73-CD9AFBA40870}" type="datetimeFigureOut">
              <a:rPr lang="fr-FR" smtClean="0"/>
              <a:t>13/06/2023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583F9FB-F228-416F-9115-C5F8E1BA2342}" type="slidenum">
              <a:rPr lang="fr-FR" smtClean="0"/>
              <a:t>‹N°›</a:t>
            </a:fld>
            <a:endParaRPr lang="fr-FR"/>
          </a:p>
        </p:txBody>
      </p:sp>
    </p:spTree>
    <p:extLst>
      <p:ext uri="{BB962C8B-B14F-4D97-AF65-F5344CB8AC3E}">
        <p14:creationId xmlns:p14="http://schemas.microsoft.com/office/powerpoint/2010/main" val="126332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BCB4A-957D-4111-AB73-CD9AFBA40870}" type="datetimeFigureOut">
              <a:rPr lang="fr-FR" smtClean="0"/>
              <a:t>13/06/2023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3F9FB-F228-416F-9115-C5F8E1BA2342}" type="slidenum">
              <a:rPr lang="fr-FR" smtClean="0"/>
              <a:t>‹N°›</a:t>
            </a:fld>
            <a:endParaRPr lang="fr-FR"/>
          </a:p>
        </p:txBody>
      </p:sp>
    </p:spTree>
    <p:extLst>
      <p:ext uri="{BB962C8B-B14F-4D97-AF65-F5344CB8AC3E}">
        <p14:creationId xmlns:p14="http://schemas.microsoft.com/office/powerpoint/2010/main" val="156995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21971"/>
            <a:ext cx="12191999" cy="553792"/>
          </a:xfrm>
        </p:spPr>
        <p:txBody>
          <a:bodyPr>
            <a:normAutofit fontScale="90000"/>
          </a:bodyPr>
          <a:lstStyle/>
          <a:p>
            <a:r>
              <a:rPr lang="fr-FR" sz="3600" b="1" dirty="0">
                <a:solidFill>
                  <a:srgbClr val="002060"/>
                </a:solidFill>
                <a:latin typeface="Agency FB" panose="020B0503020202020204" pitchFamily="34" charset="0"/>
              </a:rPr>
              <a:t>Concours Jeunes Espoirs - </a:t>
            </a:r>
            <a:r>
              <a:rPr lang="fr-FR" sz="3600" b="1" dirty="0">
                <a:solidFill>
                  <a:srgbClr val="C00000"/>
                </a:solidFill>
                <a:latin typeface="Agency FB" panose="020B0503020202020204" pitchFamily="34" charset="0"/>
              </a:rPr>
              <a:t>1</a:t>
            </a:r>
            <a:r>
              <a:rPr lang="fr-FR" sz="3600" b="1" baseline="30000" dirty="0">
                <a:solidFill>
                  <a:srgbClr val="C00000"/>
                </a:solidFill>
                <a:latin typeface="Agency FB" panose="020B0503020202020204" pitchFamily="34" charset="0"/>
              </a:rPr>
              <a:t>er</a:t>
            </a:r>
            <a:r>
              <a:rPr lang="fr-FR" sz="3600" b="1" dirty="0">
                <a:solidFill>
                  <a:srgbClr val="C00000"/>
                </a:solidFill>
                <a:latin typeface="Agency FB" panose="020B0503020202020204" pitchFamily="34" charset="0"/>
              </a:rPr>
              <a:t> tour U11</a:t>
            </a:r>
          </a:p>
        </p:txBody>
      </p:sp>
      <p:sp>
        <p:nvSpPr>
          <p:cNvPr id="5" name="Titre 1"/>
          <p:cNvSpPr txBox="1">
            <a:spLocks/>
          </p:cNvSpPr>
          <p:nvPr/>
        </p:nvSpPr>
        <p:spPr>
          <a:xfrm>
            <a:off x="0" y="5241701"/>
            <a:ext cx="12192000" cy="1352283"/>
          </a:xfrm>
          <a:prstGeom prst="rect">
            <a:avLst/>
          </a:prstGeom>
          <a:ln>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300" b="1" dirty="0">
                <a:solidFill>
                  <a:srgbClr val="C00000"/>
                </a:solidFill>
                <a:latin typeface="Agency FB" panose="020B0503020202020204" pitchFamily="34" charset="0"/>
              </a:rPr>
              <a:t>Tests Joueurs</a:t>
            </a:r>
          </a:p>
          <a:p>
            <a:endParaRPr lang="fr-FR" sz="1800" b="1" dirty="0">
              <a:solidFill>
                <a:srgbClr val="C00000"/>
              </a:solidFill>
              <a:latin typeface="Agency FB" panose="020B0503020202020204" pitchFamily="34" charset="0"/>
            </a:endParaRPr>
          </a:p>
          <a:p>
            <a:r>
              <a:rPr lang="fr-FR" sz="2800">
                <a:solidFill>
                  <a:srgbClr val="002060"/>
                </a:solidFill>
                <a:latin typeface="Agency FB" panose="020B0503020202020204" pitchFamily="34" charset="0"/>
              </a:rPr>
              <a:t>District Haute </a:t>
            </a:r>
            <a:r>
              <a:rPr lang="fr-FR" sz="2800" dirty="0">
                <a:solidFill>
                  <a:srgbClr val="002060"/>
                </a:solidFill>
                <a:latin typeface="Agency FB" panose="020B0503020202020204" pitchFamily="34" charset="0"/>
              </a:rPr>
              <a:t>Marne de Football</a:t>
            </a:r>
          </a:p>
        </p:txBody>
      </p:sp>
      <p:sp>
        <p:nvSpPr>
          <p:cNvPr id="8" name="Rectangle 7"/>
          <p:cNvSpPr/>
          <p:nvPr/>
        </p:nvSpPr>
        <p:spPr>
          <a:xfrm>
            <a:off x="1339402" y="321971"/>
            <a:ext cx="9543245" cy="627201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162280" y="1023870"/>
            <a:ext cx="1867436" cy="16227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l="20235" t="29296" r="22723" b="20563"/>
          <a:stretch/>
        </p:blipFill>
        <p:spPr>
          <a:xfrm>
            <a:off x="2723880" y="1023870"/>
            <a:ext cx="6774288" cy="4466012"/>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1014" y="4642540"/>
            <a:ext cx="1399393" cy="1399393"/>
          </a:xfrm>
          <a:prstGeom prst="rect">
            <a:avLst/>
          </a:prstGeom>
          <a:noFill/>
          <a:ln>
            <a:noFill/>
          </a:ln>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9204" y="4502666"/>
            <a:ext cx="1340873" cy="1539267"/>
          </a:xfrm>
          <a:prstGeom prst="rect">
            <a:avLst/>
          </a:prstGeom>
        </p:spPr>
      </p:pic>
    </p:spTree>
    <p:extLst>
      <p:ext uri="{BB962C8B-B14F-4D97-AF65-F5344CB8AC3E}">
        <p14:creationId xmlns:p14="http://schemas.microsoft.com/office/powerpoint/2010/main" val="116644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2"/>
          <p:cNvSpPr txBox="1">
            <a:spLocks/>
          </p:cNvSpPr>
          <p:nvPr/>
        </p:nvSpPr>
        <p:spPr>
          <a:xfrm>
            <a:off x="371433" y="1471923"/>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9" name="Rectangle 8"/>
          <p:cNvSpPr/>
          <p:nvPr/>
        </p:nvSpPr>
        <p:spPr>
          <a:xfrm>
            <a:off x="371433" y="1760367"/>
            <a:ext cx="11449133" cy="4447371"/>
          </a:xfrm>
          <a:prstGeom prst="rect">
            <a:avLst/>
          </a:prstGeom>
        </p:spPr>
        <p:txBody>
          <a:bodyPr wrap="square">
            <a:spAutoFit/>
          </a:bodyPr>
          <a:lstStyle/>
          <a:p>
            <a:pPr algn="ctr"/>
            <a:r>
              <a:rPr lang="fr-FR" sz="11500" b="1" dirty="0">
                <a:solidFill>
                  <a:srgbClr val="C00000"/>
                </a:solidFill>
                <a:latin typeface="Agency FB" panose="020B0503020202020204" pitchFamily="34" charset="0"/>
              </a:rPr>
              <a:t>U11 - 1</a:t>
            </a:r>
            <a:r>
              <a:rPr lang="fr-FR" sz="11500" b="1" baseline="30000" dirty="0">
                <a:solidFill>
                  <a:srgbClr val="C00000"/>
                </a:solidFill>
                <a:latin typeface="Agency FB" panose="020B0503020202020204" pitchFamily="34" charset="0"/>
              </a:rPr>
              <a:t>er</a:t>
            </a:r>
            <a:r>
              <a:rPr lang="fr-FR" sz="11500" b="1" dirty="0">
                <a:solidFill>
                  <a:srgbClr val="C00000"/>
                </a:solidFill>
                <a:latin typeface="Agency FB" panose="020B0503020202020204" pitchFamily="34" charset="0"/>
              </a:rPr>
              <a:t> tour </a:t>
            </a:r>
          </a:p>
          <a:p>
            <a:pPr algn="ctr"/>
            <a:endParaRPr lang="fr-FR" sz="2800" b="1" dirty="0">
              <a:solidFill>
                <a:srgbClr val="C00000"/>
              </a:solidFill>
              <a:latin typeface="Agency FB" panose="020B0503020202020204" pitchFamily="34" charset="0"/>
            </a:endParaRPr>
          </a:p>
          <a:p>
            <a:pPr algn="ctr"/>
            <a:r>
              <a:rPr lang="fr-FR" sz="2800" dirty="0"/>
              <a:t>4 tests très simples pour que les éducateurs puissent faire travailler leurs jeunes joueurs à l’entraînement et pour que les enfants puissent également s’entrainer chez eux, à l’école, avec les copains…</a:t>
            </a:r>
          </a:p>
          <a:p>
            <a:pPr algn="ctr"/>
            <a:endParaRPr lang="fr-FR" sz="2800" dirty="0"/>
          </a:p>
          <a:p>
            <a:pPr algn="ctr"/>
            <a:r>
              <a:rPr lang="fr-FR" sz="2800" b="1" dirty="0"/>
              <a:t>Remarque : </a:t>
            </a:r>
            <a:r>
              <a:rPr lang="fr-FR" sz="2800" i="1" dirty="0"/>
              <a:t>Les </a:t>
            </a:r>
            <a:r>
              <a:rPr lang="fr-FR" sz="2800" b="1" i="1" dirty="0"/>
              <a:t>gardiens de but </a:t>
            </a:r>
            <a:r>
              <a:rPr lang="fr-FR" sz="2800" i="1" dirty="0"/>
              <a:t>ont des tests différents !</a:t>
            </a:r>
            <a:endParaRPr lang="fr-FR" sz="2800" b="1" dirty="0">
              <a:solidFill>
                <a:srgbClr val="C00000"/>
              </a:solidFill>
              <a:latin typeface="Agency FB" panose="020B0503020202020204" pitchFamily="34" charset="0"/>
            </a:endParaRP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3430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9" name="Rectangle 8"/>
          <p:cNvSpPr/>
          <p:nvPr/>
        </p:nvSpPr>
        <p:spPr>
          <a:xfrm>
            <a:off x="5731284" y="1740464"/>
            <a:ext cx="6104399" cy="2246769"/>
          </a:xfrm>
          <a:prstGeom prst="rect">
            <a:avLst/>
          </a:prstGeom>
        </p:spPr>
        <p:txBody>
          <a:bodyPr wrap="square">
            <a:spAutoFit/>
          </a:bodyPr>
          <a:lstStyle/>
          <a:p>
            <a:r>
              <a:rPr lang="fr-FR" sz="2000" dirty="0">
                <a:latin typeface="Agency FB" panose="020B0503020202020204" pitchFamily="34" charset="0"/>
              </a:rPr>
              <a:t>Dans l’espace délimité, le joueur doit réaliser au maximum :</a:t>
            </a:r>
          </a:p>
          <a:p>
            <a:pPr marL="342900" indent="-342900">
              <a:buFont typeface="Wingdings" panose="05000000000000000000" pitchFamily="2" charset="2"/>
              <a:buChar char="§"/>
            </a:pPr>
            <a:r>
              <a:rPr lang="fr-FR" sz="2000" b="1" dirty="0">
                <a:latin typeface="Agency FB" panose="020B0503020202020204" pitchFamily="34" charset="0"/>
              </a:rPr>
              <a:t>40 jonglage pied droit</a:t>
            </a:r>
          </a:p>
          <a:p>
            <a:pPr marL="342900" indent="-342900">
              <a:buFont typeface="Wingdings" panose="05000000000000000000" pitchFamily="2" charset="2"/>
              <a:buChar char="§"/>
            </a:pPr>
            <a:r>
              <a:rPr lang="fr-FR" sz="2000" b="1" dirty="0">
                <a:latin typeface="Agency FB" panose="020B0503020202020204" pitchFamily="34" charset="0"/>
              </a:rPr>
              <a:t>40 jonglage pied gauche </a:t>
            </a:r>
          </a:p>
          <a:p>
            <a:pPr marL="342900" indent="-342900">
              <a:buFont typeface="Wingdings" panose="05000000000000000000" pitchFamily="2" charset="2"/>
              <a:buChar char="§"/>
            </a:pPr>
            <a:r>
              <a:rPr lang="fr-FR" sz="2000" b="1" dirty="0">
                <a:latin typeface="Agency FB" panose="020B0503020202020204" pitchFamily="34" charset="0"/>
              </a:rPr>
              <a:t>40 jonglage libre </a:t>
            </a:r>
          </a:p>
          <a:p>
            <a:pPr marL="342900" indent="-342900">
              <a:buFont typeface="Wingdings" panose="05000000000000000000" pitchFamily="2" charset="2"/>
              <a:buChar char="§"/>
            </a:pPr>
            <a:r>
              <a:rPr lang="fr-FR" sz="2000" b="1" dirty="0">
                <a:latin typeface="Agency FB" panose="020B0503020202020204" pitchFamily="34" charset="0"/>
              </a:rPr>
              <a:t>20 jonglage de la tête</a:t>
            </a:r>
            <a:endParaRPr lang="fr-FR" sz="2000" b="1" u="sng" dirty="0">
              <a:solidFill>
                <a:srgbClr val="0070C0"/>
              </a:solidFill>
              <a:latin typeface="Agency FB" panose="020B0503020202020204" pitchFamily="34" charset="0"/>
            </a:endParaRPr>
          </a:p>
          <a:p>
            <a:endParaRPr lang="fr-FR" sz="2000" b="1" u="sng" dirty="0">
              <a:solidFill>
                <a:srgbClr val="0070C0"/>
              </a:solidFill>
              <a:latin typeface="Agency FB" panose="020B0503020202020204" pitchFamily="34" charset="0"/>
            </a:endParaRPr>
          </a:p>
          <a:p>
            <a:pPr marL="342900" indent="-342900">
              <a:buFont typeface="Wingdings" panose="05000000000000000000" pitchFamily="2" charset="2"/>
              <a:buChar char="§"/>
            </a:pPr>
            <a:endParaRPr lang="fr-FR" sz="2000" b="1" u="sng" dirty="0">
              <a:solidFill>
                <a:srgbClr val="0070C0"/>
              </a:solidFill>
              <a:latin typeface="Agency FB" panose="020B0503020202020204" pitchFamily="34" charset="0"/>
            </a:endParaRP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n°1 – JONGLERIE STATIQUE</a:t>
            </a:r>
            <a:endParaRPr lang="fr-FR" sz="2400" dirty="0">
              <a:latin typeface="Agency FB" panose="020B0503020202020204" pitchFamily="34"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4638" r="45902" b="4660"/>
          <a:stretch/>
        </p:blipFill>
        <p:spPr>
          <a:xfrm rot="5400000">
            <a:off x="387360" y="1569679"/>
            <a:ext cx="4879099" cy="5344733"/>
          </a:xfrm>
          <a:prstGeom prst="rect">
            <a:avLst/>
          </a:prstGeom>
        </p:spPr>
      </p:pic>
      <p:sp>
        <p:nvSpPr>
          <p:cNvPr id="7" name="Rectangle 6"/>
          <p:cNvSpPr/>
          <p:nvPr/>
        </p:nvSpPr>
        <p:spPr>
          <a:xfrm>
            <a:off x="553790" y="4079572"/>
            <a:ext cx="1390918" cy="1390918"/>
          </a:xfrm>
          <a:prstGeom prst="rect">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553790" y="3928058"/>
            <a:ext cx="1390918"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130836" y="4079572"/>
            <a:ext cx="32812" cy="139091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89318" y="4549441"/>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10m</a:t>
            </a:r>
          </a:p>
        </p:txBody>
      </p:sp>
      <p:sp>
        <p:nvSpPr>
          <p:cNvPr id="18" name="Rectangle 17"/>
          <p:cNvSpPr/>
          <p:nvPr/>
        </p:nvSpPr>
        <p:spPr>
          <a:xfrm>
            <a:off x="787409" y="3552390"/>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10m</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47" y="4657660"/>
            <a:ext cx="234740" cy="234740"/>
          </a:xfrm>
          <a:prstGeom prst="rect">
            <a:avLst/>
          </a:prstGeom>
        </p:spPr>
      </p:pic>
      <p:sp>
        <p:nvSpPr>
          <p:cNvPr id="16" name="Espace réservé du contenu 2"/>
          <p:cNvSpPr txBox="1">
            <a:spLocks/>
          </p:cNvSpPr>
          <p:nvPr/>
        </p:nvSpPr>
        <p:spPr>
          <a:xfrm>
            <a:off x="5731284" y="3409277"/>
            <a:ext cx="6336408" cy="3382493"/>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dirty="0">
                <a:solidFill>
                  <a:schemeClr val="bg1"/>
                </a:solidFill>
                <a:latin typeface="Agency FB" panose="020B0503020202020204" pitchFamily="34" charset="0"/>
              </a:rPr>
              <a:t>Le joueur peut lever le ballon </a:t>
            </a:r>
            <a:r>
              <a:rPr lang="fr-FR" sz="1800" b="1" dirty="0">
                <a:solidFill>
                  <a:schemeClr val="bg1"/>
                </a:solidFill>
                <a:latin typeface="Agency FB" panose="020B0503020202020204" pitchFamily="34" charset="0"/>
              </a:rPr>
              <a:t>avec l’un de ses pieds </a:t>
            </a:r>
            <a:r>
              <a:rPr lang="fr-FR" sz="1800" dirty="0">
                <a:solidFill>
                  <a:schemeClr val="bg1"/>
                </a:solidFill>
                <a:latin typeface="Agency FB" panose="020B0503020202020204" pitchFamily="34" charset="0"/>
              </a:rPr>
              <a:t>ou </a:t>
            </a:r>
            <a:r>
              <a:rPr lang="fr-FR" sz="1800" b="1" dirty="0">
                <a:solidFill>
                  <a:schemeClr val="bg1"/>
                </a:solidFill>
                <a:latin typeface="Agency FB" panose="020B0503020202020204" pitchFamily="34" charset="0"/>
              </a:rPr>
              <a:t>avec les mains</a:t>
            </a:r>
            <a:r>
              <a:rPr lang="fr-FR" sz="1800" dirty="0">
                <a:solidFill>
                  <a:schemeClr val="bg1"/>
                </a:solidFill>
                <a:latin typeface="Agency FB" panose="020B0503020202020204" pitchFamily="34" charset="0"/>
              </a:rPr>
              <a:t>.</a:t>
            </a:r>
          </a:p>
          <a:p>
            <a:pPr>
              <a:buFont typeface="Wingdings" panose="05000000000000000000" pitchFamily="2" charset="2"/>
              <a:buChar char="§"/>
            </a:pPr>
            <a:r>
              <a:rPr lang="fr-FR" sz="1800" b="1" dirty="0">
                <a:solidFill>
                  <a:schemeClr val="bg1"/>
                </a:solidFill>
                <a:latin typeface="Agency FB" panose="020B0503020202020204" pitchFamily="34" charset="0"/>
              </a:rPr>
              <a:t>Pour le pied droit et pied gauche, aucun contact de rattrapage </a:t>
            </a:r>
            <a:r>
              <a:rPr lang="fr-FR" sz="1800" dirty="0">
                <a:solidFill>
                  <a:schemeClr val="bg1"/>
                </a:solidFill>
                <a:latin typeface="Agency FB" panose="020B0503020202020204" pitchFamily="34" charset="0"/>
              </a:rPr>
              <a:t>(genoux, tête, cuisse ou autre partie du corps) n’est autorisé.</a:t>
            </a:r>
          </a:p>
          <a:p>
            <a:pPr>
              <a:buFont typeface="Wingdings" panose="05000000000000000000" pitchFamily="2" charset="2"/>
              <a:buChar char="§"/>
            </a:pPr>
            <a:r>
              <a:rPr lang="fr-FR" sz="1800" b="1" dirty="0">
                <a:solidFill>
                  <a:schemeClr val="bg1"/>
                </a:solidFill>
                <a:latin typeface="Agency FB" panose="020B0503020202020204" pitchFamily="34" charset="0"/>
              </a:rPr>
              <a:t>Pour le jonglage libre, toutes les surfaces du corps </a:t>
            </a:r>
            <a:r>
              <a:rPr lang="fr-FR" sz="1800" dirty="0">
                <a:solidFill>
                  <a:schemeClr val="bg1"/>
                </a:solidFill>
                <a:latin typeface="Agency FB" panose="020B0503020202020204" pitchFamily="34" charset="0"/>
              </a:rPr>
              <a:t>(genoux, tête, cuisses) sont autorisés (sauf les mains).</a:t>
            </a:r>
          </a:p>
          <a:p>
            <a:pPr>
              <a:buFont typeface="Wingdings" panose="05000000000000000000" pitchFamily="2" charset="2"/>
              <a:buChar char="§"/>
            </a:pPr>
            <a:r>
              <a:rPr lang="fr-FR" sz="1800" b="1" dirty="0">
                <a:solidFill>
                  <a:schemeClr val="bg1"/>
                </a:solidFill>
                <a:latin typeface="Agency FB" panose="020B0503020202020204" pitchFamily="34" charset="0"/>
              </a:rPr>
              <a:t>2 essais </a:t>
            </a:r>
            <a:r>
              <a:rPr lang="fr-FR" sz="1800" dirty="0">
                <a:solidFill>
                  <a:schemeClr val="bg1"/>
                </a:solidFill>
                <a:latin typeface="Agency FB" panose="020B0503020202020204" pitchFamily="34" charset="0"/>
              </a:rPr>
              <a:t>pour chaque test et seul </a:t>
            </a:r>
            <a:r>
              <a:rPr lang="fr-FR" sz="1800" b="1" dirty="0">
                <a:solidFill>
                  <a:schemeClr val="bg1"/>
                </a:solidFill>
                <a:latin typeface="Agency FB" panose="020B0503020202020204" pitchFamily="34" charset="0"/>
              </a:rPr>
              <a:t>le meilleur score est enregistré.</a:t>
            </a:r>
          </a:p>
          <a:p>
            <a:pPr>
              <a:buFont typeface="Wingdings" panose="05000000000000000000" pitchFamily="2" charset="2"/>
              <a:buChar char="§"/>
            </a:pPr>
            <a:r>
              <a:rPr lang="fr-FR" sz="1800" b="1" dirty="0">
                <a:solidFill>
                  <a:schemeClr val="bg1"/>
                </a:solidFill>
                <a:latin typeface="Agency FB" panose="020B0503020202020204" pitchFamily="34" charset="0"/>
              </a:rPr>
              <a:t>1 point </a:t>
            </a:r>
            <a:r>
              <a:rPr lang="fr-FR" sz="1800" dirty="0">
                <a:solidFill>
                  <a:schemeClr val="bg1"/>
                </a:solidFill>
                <a:latin typeface="Agency FB" panose="020B0503020202020204" pitchFamily="34" charset="0"/>
              </a:rPr>
              <a:t>est attribué </a:t>
            </a:r>
            <a:r>
              <a:rPr lang="fr-FR" sz="1800" b="1" dirty="0">
                <a:solidFill>
                  <a:schemeClr val="bg1"/>
                </a:solidFill>
                <a:latin typeface="Agency FB" panose="020B0503020202020204" pitchFamily="34" charset="0"/>
              </a:rPr>
              <a:t>par contact réussi.</a:t>
            </a:r>
            <a:endParaRPr lang="fr-FR" sz="1800" dirty="0">
              <a:solidFill>
                <a:schemeClr val="bg1"/>
              </a:solidFill>
              <a:latin typeface="Agency FB" panose="020B0503020202020204" pitchFamily="34" charset="0"/>
            </a:endParaRPr>
          </a:p>
          <a:p>
            <a:pPr>
              <a:buFont typeface="Wingdings" panose="05000000000000000000" pitchFamily="2" charset="2"/>
              <a:buChar char="§"/>
            </a:pPr>
            <a:r>
              <a:rPr lang="fr-FR" sz="1800" dirty="0">
                <a:solidFill>
                  <a:schemeClr val="bg1"/>
                </a:solidFill>
                <a:latin typeface="Agency FB" panose="020B0503020202020204" pitchFamily="34" charset="0"/>
              </a:rPr>
              <a:t>Le responsable devra compter </a:t>
            </a:r>
            <a:r>
              <a:rPr lang="fr-FR" sz="1800" b="1" dirty="0">
                <a:solidFill>
                  <a:schemeClr val="bg1"/>
                </a:solidFill>
                <a:latin typeface="Agency FB" panose="020B0503020202020204" pitchFamily="34" charset="0"/>
              </a:rPr>
              <a:t>tous les contacts successifs </a:t>
            </a:r>
            <a:r>
              <a:rPr lang="fr-FR" sz="1800" dirty="0">
                <a:solidFill>
                  <a:schemeClr val="bg1"/>
                </a:solidFill>
                <a:latin typeface="Agency FB" panose="020B0503020202020204" pitchFamily="34" charset="0"/>
              </a:rPr>
              <a:t>et </a:t>
            </a:r>
            <a:r>
              <a:rPr lang="fr-FR" sz="1800" b="1" dirty="0">
                <a:solidFill>
                  <a:schemeClr val="bg1"/>
                </a:solidFill>
                <a:latin typeface="Agency FB" panose="020B0503020202020204" pitchFamily="34" charset="0"/>
              </a:rPr>
              <a:t>arrêter le test si tous les contacts ont été effectués</a:t>
            </a:r>
            <a:r>
              <a:rPr lang="fr-FR" sz="1800" dirty="0">
                <a:solidFill>
                  <a:schemeClr val="bg1"/>
                </a:solidFill>
                <a:latin typeface="Agency FB" panose="020B0503020202020204" pitchFamily="34" charset="0"/>
              </a:rPr>
              <a:t>.</a:t>
            </a:r>
          </a:p>
          <a:p>
            <a:pPr>
              <a:buFont typeface="Wingdings" panose="05000000000000000000" pitchFamily="2" charset="2"/>
              <a:buChar char="§"/>
            </a:pPr>
            <a:r>
              <a:rPr lang="fr-FR" sz="1800" b="1" dirty="0">
                <a:solidFill>
                  <a:schemeClr val="bg1"/>
                </a:solidFill>
                <a:latin typeface="Agency FB" panose="020B0503020202020204" pitchFamily="34" charset="0"/>
              </a:rPr>
              <a:t>Ce test n’est pas chronométré !</a:t>
            </a:r>
            <a:endParaRPr lang="fr-FR" sz="1800" b="1" u="sng" dirty="0">
              <a:solidFill>
                <a:schemeClr val="bg1"/>
              </a:solidFill>
              <a:latin typeface="Agency FB" panose="020B0503020202020204" pitchFamily="34" charset="0"/>
            </a:endParaRPr>
          </a:p>
        </p:txBody>
      </p:sp>
      <p:sp>
        <p:nvSpPr>
          <p:cNvPr id="19" name="Organigramme : Alternative 18"/>
          <p:cNvSpPr/>
          <p:nvPr/>
        </p:nvSpPr>
        <p:spPr>
          <a:xfrm>
            <a:off x="10534919" y="401906"/>
            <a:ext cx="1403984" cy="850006"/>
          </a:xfrm>
          <a:prstGeom prst="flowChartAlternateProcess">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Au total : 140 points</a:t>
            </a:r>
          </a:p>
        </p:txBody>
      </p:sp>
      <p:pic>
        <p:nvPicPr>
          <p:cNvPr id="20" name="Imag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3824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9" name="Rectangle 8"/>
          <p:cNvSpPr/>
          <p:nvPr/>
        </p:nvSpPr>
        <p:spPr>
          <a:xfrm>
            <a:off x="5731284" y="1865431"/>
            <a:ext cx="6104399" cy="1938992"/>
          </a:xfrm>
          <a:prstGeom prst="rect">
            <a:avLst/>
          </a:prstGeom>
        </p:spPr>
        <p:txBody>
          <a:bodyPr wrap="square">
            <a:spAutoFit/>
          </a:bodyPr>
          <a:lstStyle/>
          <a:p>
            <a:endParaRPr lang="fr-FR" sz="2000" b="1" dirty="0">
              <a:latin typeface="Agency FB" panose="020B0503020202020204" pitchFamily="34" charset="0"/>
            </a:endParaRPr>
          </a:p>
          <a:p>
            <a:r>
              <a:rPr lang="fr-FR" sz="2000" dirty="0">
                <a:latin typeface="Agency FB" panose="020B0503020202020204" pitchFamily="34" charset="0"/>
              </a:rPr>
              <a:t>Le joueur doit </a:t>
            </a:r>
            <a:r>
              <a:rPr lang="fr-FR" sz="2000" b="1" dirty="0">
                <a:latin typeface="Agency FB" panose="020B0503020202020204" pitchFamily="34" charset="0"/>
              </a:rPr>
              <a:t>parcourir le maximum de distance en jonglant </a:t>
            </a:r>
          </a:p>
          <a:p>
            <a:r>
              <a:rPr lang="fr-FR" sz="2000" b="1" dirty="0">
                <a:latin typeface="Agency FB" panose="020B0503020202020204" pitchFamily="34" charset="0"/>
              </a:rPr>
              <a:t>(maxi 20 mètres) </a:t>
            </a:r>
            <a:r>
              <a:rPr lang="fr-FR" sz="2000" dirty="0">
                <a:latin typeface="Agency FB" panose="020B0503020202020204" pitchFamily="34" charset="0"/>
              </a:rPr>
              <a:t>avec le ou les pieds (possibilité d’utiliser les genoux, la tête, les cuisses…).</a:t>
            </a:r>
          </a:p>
          <a:p>
            <a:endParaRPr lang="fr-FR" sz="2000" dirty="0">
              <a:latin typeface="Agency FB" panose="020B0503020202020204" pitchFamily="34" charset="0"/>
            </a:endParaRPr>
          </a:p>
          <a:p>
            <a:r>
              <a:rPr lang="fr-FR" sz="2000" dirty="0">
                <a:latin typeface="Agency FB" panose="020B0503020202020204" pitchFamily="34" charset="0"/>
              </a:rPr>
              <a:t>Un plot est placé tous les mètres.</a:t>
            </a: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n°2 – JONGLERIE EN MOUVEMENT</a:t>
            </a:r>
            <a:endParaRPr lang="fr-FR" sz="2400" dirty="0">
              <a:latin typeface="Agency FB" panose="020B0503020202020204" pitchFamily="34"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t="4638" r="45902" b="4660"/>
          <a:stretch/>
        </p:blipFill>
        <p:spPr>
          <a:xfrm rot="5400000">
            <a:off x="387360" y="1569679"/>
            <a:ext cx="4879099" cy="5344733"/>
          </a:xfrm>
          <a:prstGeom prst="rect">
            <a:avLst/>
          </a:prstGeom>
        </p:spPr>
      </p:pic>
      <p:cxnSp>
        <p:nvCxnSpPr>
          <p:cNvPr id="13" name="Connecteur droit avec flèche 12"/>
          <p:cNvCxnSpPr/>
          <p:nvPr/>
        </p:nvCxnSpPr>
        <p:spPr>
          <a:xfrm flipV="1">
            <a:off x="400757" y="4147623"/>
            <a:ext cx="2867824" cy="2576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7043" y="4583449"/>
            <a:ext cx="2891881" cy="35084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solidFill>
                  <a:schemeClr val="bg1"/>
                </a:solidFill>
              </a:rPr>
              <a:t>1m entre chaque coupelle de couleur</a:t>
            </a:r>
          </a:p>
        </p:txBody>
      </p:sp>
      <p:sp>
        <p:nvSpPr>
          <p:cNvPr id="18" name="Rectangle 17"/>
          <p:cNvSpPr/>
          <p:nvPr/>
        </p:nvSpPr>
        <p:spPr>
          <a:xfrm>
            <a:off x="1366105" y="3792317"/>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C00000"/>
                </a:solidFill>
              </a:rPr>
              <a:t>20m</a:t>
            </a:r>
          </a:p>
        </p:txBody>
      </p:sp>
      <p:sp>
        <p:nvSpPr>
          <p:cNvPr id="14" name="Ellipse 13"/>
          <p:cNvSpPr/>
          <p:nvPr/>
        </p:nvSpPr>
        <p:spPr>
          <a:xfrm>
            <a:off x="502274" y="4360222"/>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84378" y="4360222"/>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855401" y="4359532"/>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1037505" y="4359532"/>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1219609" y="4359187"/>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1401713" y="4359187"/>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1572736" y="4358497"/>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1754840" y="4358497"/>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1912984" y="4345223"/>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2095088" y="4345223"/>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2266111" y="4344533"/>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2448215" y="4344533"/>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p:cNvSpPr/>
          <p:nvPr/>
        </p:nvSpPr>
        <p:spPr>
          <a:xfrm>
            <a:off x="2630319" y="4344188"/>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p:cNvSpPr/>
          <p:nvPr/>
        </p:nvSpPr>
        <p:spPr>
          <a:xfrm>
            <a:off x="2812423" y="4344188"/>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p:cNvSpPr/>
          <p:nvPr/>
        </p:nvSpPr>
        <p:spPr>
          <a:xfrm>
            <a:off x="2983446" y="4343498"/>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3165550" y="4343498"/>
            <a:ext cx="103031" cy="722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17" y="4583449"/>
            <a:ext cx="234740" cy="234740"/>
          </a:xfrm>
          <a:prstGeom prst="rect">
            <a:avLst/>
          </a:prstGeom>
        </p:spPr>
      </p:pic>
      <p:sp>
        <p:nvSpPr>
          <p:cNvPr id="39" name="Espace réservé du contenu 2"/>
          <p:cNvSpPr txBox="1">
            <a:spLocks/>
          </p:cNvSpPr>
          <p:nvPr/>
        </p:nvSpPr>
        <p:spPr>
          <a:xfrm>
            <a:off x="5760453" y="3982146"/>
            <a:ext cx="6336408" cy="2654837"/>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a:solidFill>
                  <a:schemeClr val="bg1"/>
                </a:solidFill>
                <a:latin typeface="Agency FB" panose="020B0503020202020204" pitchFamily="34" charset="0"/>
              </a:rPr>
              <a:t>2 essais </a:t>
            </a:r>
            <a:r>
              <a:rPr lang="fr-FR" sz="1800" dirty="0">
                <a:solidFill>
                  <a:schemeClr val="bg1"/>
                </a:solidFill>
                <a:latin typeface="Agency FB" panose="020B0503020202020204" pitchFamily="34" charset="0"/>
              </a:rPr>
              <a:t>avec départ à la main ou aux pieds (selon le souhait du joueur) </a:t>
            </a:r>
          </a:p>
          <a:p>
            <a:pPr>
              <a:buFont typeface="Wingdings" panose="05000000000000000000" pitchFamily="2" charset="2"/>
              <a:buChar char="§"/>
            </a:pPr>
            <a:r>
              <a:rPr lang="fr-FR" sz="1800" b="1" dirty="0">
                <a:solidFill>
                  <a:schemeClr val="bg1"/>
                </a:solidFill>
                <a:latin typeface="Agency FB" panose="020B0503020202020204" pitchFamily="34" charset="0"/>
              </a:rPr>
              <a:t>Dès que le ballon touche le sol, l’essai est terminé.</a:t>
            </a:r>
          </a:p>
          <a:p>
            <a:pPr>
              <a:buFont typeface="Wingdings" panose="05000000000000000000" pitchFamily="2" charset="2"/>
              <a:buChar char="§"/>
            </a:pPr>
            <a:r>
              <a:rPr lang="fr-FR" sz="1800" dirty="0">
                <a:solidFill>
                  <a:schemeClr val="bg1"/>
                </a:solidFill>
                <a:latin typeface="Agency FB" panose="020B0503020202020204" pitchFamily="34" charset="0"/>
              </a:rPr>
              <a:t>Le responsable devra comptabiliser le nombre de plots dépassés : </a:t>
            </a:r>
            <a:r>
              <a:rPr lang="fr-FR" sz="1800" b="1" dirty="0">
                <a:solidFill>
                  <a:schemeClr val="bg1"/>
                </a:solidFill>
                <a:latin typeface="Agency FB" panose="020B0503020202020204" pitchFamily="34" charset="0"/>
              </a:rPr>
              <a:t>5 points </a:t>
            </a:r>
            <a:r>
              <a:rPr lang="fr-FR" sz="1800" dirty="0">
                <a:solidFill>
                  <a:schemeClr val="bg1"/>
                </a:solidFill>
                <a:latin typeface="Agency FB" panose="020B0503020202020204" pitchFamily="34" charset="0"/>
              </a:rPr>
              <a:t>à chaque plot dépassé.</a:t>
            </a:r>
          </a:p>
          <a:p>
            <a:pPr>
              <a:buFont typeface="Wingdings" panose="05000000000000000000" pitchFamily="2" charset="2"/>
              <a:buChar char="§"/>
            </a:pPr>
            <a:r>
              <a:rPr lang="fr-FR" sz="1800" b="1" dirty="0">
                <a:solidFill>
                  <a:schemeClr val="bg1"/>
                </a:solidFill>
                <a:latin typeface="Agency FB" panose="020B0503020202020204" pitchFamily="34" charset="0"/>
              </a:rPr>
              <a:t>ATTENTION : </a:t>
            </a:r>
            <a:r>
              <a:rPr lang="fr-FR" sz="1800" dirty="0">
                <a:solidFill>
                  <a:schemeClr val="bg1"/>
                </a:solidFill>
                <a:latin typeface="Agency FB" panose="020B0503020202020204" pitchFamily="34" charset="0"/>
              </a:rPr>
              <a:t>Le responsable devra comptabiliser le nombre de plots que l’enfant aura réellement dépassés en jonglant avec le ballon (contact pied –ballon) et non pas l’endroit où le ballon sera tombé pour la dernière fois.</a:t>
            </a:r>
          </a:p>
          <a:p>
            <a:pPr>
              <a:buFont typeface="Wingdings" panose="05000000000000000000" pitchFamily="2" charset="2"/>
              <a:buChar char="§"/>
            </a:pPr>
            <a:r>
              <a:rPr lang="fr-FR" sz="1800" b="1" dirty="0">
                <a:solidFill>
                  <a:schemeClr val="bg1"/>
                </a:solidFill>
                <a:latin typeface="Agency FB" panose="020B0503020202020204" pitchFamily="34" charset="0"/>
              </a:rPr>
              <a:t>Ce test n’est pas chronométré !</a:t>
            </a:r>
            <a:endParaRPr lang="fr-FR" sz="1800" b="1" u="sng" dirty="0">
              <a:solidFill>
                <a:schemeClr val="bg1"/>
              </a:solidFill>
              <a:latin typeface="Agency FB" panose="020B0503020202020204" pitchFamily="34" charset="0"/>
            </a:endParaRPr>
          </a:p>
        </p:txBody>
      </p:sp>
      <p:sp>
        <p:nvSpPr>
          <p:cNvPr id="41" name="Organigramme : Alternative 40"/>
          <p:cNvSpPr/>
          <p:nvPr/>
        </p:nvSpPr>
        <p:spPr>
          <a:xfrm>
            <a:off x="10534919" y="401906"/>
            <a:ext cx="1403984" cy="850006"/>
          </a:xfrm>
          <a:prstGeom prst="flowChartAlternateProcess">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Au total : 100 points</a:t>
            </a:r>
          </a:p>
        </p:txBody>
      </p:sp>
      <p:pic>
        <p:nvPicPr>
          <p:cNvPr id="40" name="Imag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21919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9" name="Rectangle 8"/>
          <p:cNvSpPr/>
          <p:nvPr/>
        </p:nvSpPr>
        <p:spPr>
          <a:xfrm>
            <a:off x="5765607" y="1971556"/>
            <a:ext cx="6104399" cy="1015663"/>
          </a:xfrm>
          <a:prstGeom prst="rect">
            <a:avLst/>
          </a:prstGeom>
        </p:spPr>
        <p:txBody>
          <a:bodyPr wrap="square">
            <a:spAutoFit/>
          </a:bodyPr>
          <a:lstStyle/>
          <a:p>
            <a:r>
              <a:rPr lang="fr-FR" sz="2000" dirty="0">
                <a:latin typeface="Agency FB" panose="020B0503020202020204" pitchFamily="34" charset="0"/>
              </a:rPr>
              <a:t>Le joueur doit </a:t>
            </a:r>
            <a:r>
              <a:rPr lang="fr-FR" sz="2000" b="1" dirty="0">
                <a:latin typeface="Agency FB" panose="020B0503020202020204" pitchFamily="34" charset="0"/>
              </a:rPr>
              <a:t>réaliser le parcours le plus rapidement possible et terminer sur un tir entre le poteau et le jalon.</a:t>
            </a:r>
          </a:p>
          <a:p>
            <a:endParaRPr lang="fr-FR" sz="2000" b="1" dirty="0">
              <a:latin typeface="Agency FB" panose="020B0503020202020204" pitchFamily="34" charset="0"/>
            </a:endParaRP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n°3 – PARCOURS TECHNIQUE CHRONOMETRE </a:t>
            </a:r>
            <a:endParaRPr lang="fr-FR" sz="2400" dirty="0">
              <a:latin typeface="Agency FB" panose="020B0503020202020204" pitchFamily="34"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13" t="23301" r="74140" b="23013"/>
          <a:stretch/>
        </p:blipFill>
        <p:spPr>
          <a:xfrm rot="5400000">
            <a:off x="859507" y="1178691"/>
            <a:ext cx="3943829" cy="5567533"/>
          </a:xfrm>
          <a:prstGeom prst="rect">
            <a:avLst/>
          </a:prstGeom>
        </p:spPr>
      </p:pic>
      <p:cxnSp>
        <p:nvCxnSpPr>
          <p:cNvPr id="13" name="Connecteur droit avec flèche 12"/>
          <p:cNvCxnSpPr/>
          <p:nvPr/>
        </p:nvCxnSpPr>
        <p:spPr>
          <a:xfrm>
            <a:off x="3200840" y="2766585"/>
            <a:ext cx="379941" cy="104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91941" y="269067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2m</a:t>
            </a:r>
          </a:p>
        </p:txBody>
      </p:sp>
      <p:sp>
        <p:nvSpPr>
          <p:cNvPr id="7" name="Triangle isocèle 6"/>
          <p:cNvSpPr/>
          <p:nvPr/>
        </p:nvSpPr>
        <p:spPr>
          <a:xfrm>
            <a:off x="1484092" y="4739105"/>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p:cNvSpPr/>
          <p:nvPr/>
        </p:nvSpPr>
        <p:spPr>
          <a:xfrm>
            <a:off x="3980446" y="4738475"/>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Triangle isocèle 43"/>
          <p:cNvSpPr/>
          <p:nvPr/>
        </p:nvSpPr>
        <p:spPr>
          <a:xfrm>
            <a:off x="2731411" y="5380903"/>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riangle isocèle 44"/>
          <p:cNvSpPr/>
          <p:nvPr/>
        </p:nvSpPr>
        <p:spPr>
          <a:xfrm>
            <a:off x="2705419" y="4717565"/>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Triangle isocèle 45"/>
          <p:cNvSpPr/>
          <p:nvPr/>
        </p:nvSpPr>
        <p:spPr>
          <a:xfrm>
            <a:off x="2681406" y="4122348"/>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Triangle isocèle 46"/>
          <p:cNvSpPr/>
          <p:nvPr/>
        </p:nvSpPr>
        <p:spPr>
          <a:xfrm>
            <a:off x="3580781" y="3361802"/>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iangle isocèle 47"/>
          <p:cNvSpPr/>
          <p:nvPr/>
        </p:nvSpPr>
        <p:spPr>
          <a:xfrm>
            <a:off x="2046049" y="3330486"/>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2450014" y="2618419"/>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3169084" y="2628144"/>
            <a:ext cx="63513" cy="6354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flipV="1">
            <a:off x="3191539" y="2154026"/>
            <a:ext cx="9301" cy="4834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2501529" y="2154026"/>
            <a:ext cx="9301" cy="4834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49487" y="3238612"/>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5m50</a:t>
            </a:r>
          </a:p>
        </p:txBody>
      </p:sp>
      <p:cxnSp>
        <p:nvCxnSpPr>
          <p:cNvPr id="53" name="Connecteur droit avec flèche 52"/>
          <p:cNvCxnSpPr/>
          <p:nvPr/>
        </p:nvCxnSpPr>
        <p:spPr>
          <a:xfrm flipH="1" flipV="1">
            <a:off x="976463" y="2660553"/>
            <a:ext cx="13719" cy="2945939"/>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002311" y="3501364"/>
            <a:ext cx="96356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1002311" y="4284676"/>
            <a:ext cx="1455025" cy="228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1039256" y="4900797"/>
            <a:ext cx="444835" cy="2123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7060" y="4538447"/>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16m50</a:t>
            </a:r>
          </a:p>
        </p:txBody>
      </p:sp>
      <p:sp>
        <p:nvSpPr>
          <p:cNvPr id="58" name="Rectangle 57"/>
          <p:cNvSpPr/>
          <p:nvPr/>
        </p:nvSpPr>
        <p:spPr>
          <a:xfrm>
            <a:off x="119983" y="4026034"/>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9m15</a:t>
            </a:r>
          </a:p>
        </p:txBody>
      </p:sp>
      <p:sp>
        <p:nvSpPr>
          <p:cNvPr id="59" name="Rectangle 58"/>
          <p:cNvSpPr/>
          <p:nvPr/>
        </p:nvSpPr>
        <p:spPr>
          <a:xfrm>
            <a:off x="115577" y="5241117"/>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18m50</a:t>
            </a:r>
          </a:p>
        </p:txBody>
      </p:sp>
      <p:cxnSp>
        <p:nvCxnSpPr>
          <p:cNvPr id="60" name="Connecteur droit 59"/>
          <p:cNvCxnSpPr/>
          <p:nvPr/>
        </p:nvCxnSpPr>
        <p:spPr>
          <a:xfrm>
            <a:off x="1063629" y="5552234"/>
            <a:ext cx="1393707" cy="334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a:off x="2077395" y="2776247"/>
            <a:ext cx="379941" cy="104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818044" y="2700338"/>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2m</a:t>
            </a:r>
          </a:p>
        </p:txBody>
      </p:sp>
      <p:sp>
        <p:nvSpPr>
          <p:cNvPr id="33" name="Espace réservé du contenu 2"/>
          <p:cNvSpPr txBox="1">
            <a:spLocks/>
          </p:cNvSpPr>
          <p:nvPr/>
        </p:nvSpPr>
        <p:spPr>
          <a:xfrm>
            <a:off x="5781569" y="3063222"/>
            <a:ext cx="6336408" cy="3649038"/>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a:solidFill>
                  <a:schemeClr val="bg1"/>
                </a:solidFill>
                <a:latin typeface="Agency FB" panose="020B0503020202020204" pitchFamily="34" charset="0"/>
              </a:rPr>
              <a:t>Ce test est chronométré et s’effectue dans une surface de but de foot à 11 !</a:t>
            </a:r>
            <a:endParaRPr lang="fr-FR" sz="1800" b="1" u="sng" dirty="0">
              <a:solidFill>
                <a:schemeClr val="bg1"/>
              </a:solidFill>
              <a:latin typeface="Agency FB" panose="020B0503020202020204" pitchFamily="34" charset="0"/>
            </a:endParaRPr>
          </a:p>
          <a:p>
            <a:pPr>
              <a:buFont typeface="Wingdings" panose="05000000000000000000" pitchFamily="2" charset="2"/>
              <a:buChar char="§"/>
            </a:pPr>
            <a:r>
              <a:rPr lang="fr-FR" sz="1800" b="1" dirty="0">
                <a:solidFill>
                  <a:schemeClr val="bg1"/>
                </a:solidFill>
                <a:latin typeface="Agency FB" panose="020B0503020202020204" pitchFamily="34" charset="0"/>
              </a:rPr>
              <a:t>2 essais </a:t>
            </a:r>
            <a:r>
              <a:rPr lang="fr-FR" sz="1800" dirty="0">
                <a:solidFill>
                  <a:schemeClr val="bg1"/>
                </a:solidFill>
                <a:latin typeface="Agency FB" panose="020B0503020202020204" pitchFamily="34" charset="0"/>
              </a:rPr>
              <a:t>(un essai à gauche et un essai à droite) et le meilleur des deux temps est conservé.</a:t>
            </a:r>
          </a:p>
          <a:p>
            <a:pPr>
              <a:buFont typeface="Wingdings" panose="05000000000000000000" pitchFamily="2" charset="2"/>
              <a:buChar char="§"/>
            </a:pPr>
            <a:r>
              <a:rPr lang="fr-FR" sz="1800" dirty="0">
                <a:solidFill>
                  <a:schemeClr val="bg1"/>
                </a:solidFill>
                <a:latin typeface="Agency FB" panose="020B0503020202020204" pitchFamily="34" charset="0"/>
              </a:rPr>
              <a:t>Le responsable devra comptabiliser le nombre de points marqué après la frappe (voir schéma).</a:t>
            </a:r>
          </a:p>
          <a:p>
            <a:pPr marL="0" indent="0">
              <a:buNone/>
            </a:pPr>
            <a:r>
              <a:rPr lang="fr-FR" sz="1800" b="1" u="sng" dirty="0">
                <a:solidFill>
                  <a:schemeClr val="bg1"/>
                </a:solidFill>
                <a:latin typeface="Agency FB" panose="020B0503020202020204" pitchFamily="34" charset="0"/>
              </a:rPr>
              <a:t>ATTENTION : </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poteau, la barre transversale ou le jalon et qu’il termine sa course dans la zone des + 0 seconde = </a:t>
            </a:r>
            <a:r>
              <a:rPr lang="fr-FR" sz="1800" b="1" dirty="0">
                <a:solidFill>
                  <a:schemeClr val="bg1"/>
                </a:solidFill>
                <a:latin typeface="Agency FB" panose="020B0503020202020204" pitchFamily="34" charset="0"/>
              </a:rPr>
              <a:t>+ 0 seconde.</a:t>
            </a:r>
          </a:p>
          <a:p>
            <a:pPr>
              <a:buFont typeface="Wingdings" panose="05000000000000000000" pitchFamily="2" charset="2"/>
              <a:buChar char="§"/>
            </a:pPr>
            <a:r>
              <a:rPr lang="fr-FR" sz="1800" dirty="0">
                <a:solidFill>
                  <a:schemeClr val="bg1"/>
                </a:solidFill>
                <a:latin typeface="Agency FB" panose="020B0503020202020204" pitchFamily="34" charset="0"/>
              </a:rPr>
              <a:t>Si le joueur percute un cône en réalisant le parcours = </a:t>
            </a:r>
            <a:r>
              <a:rPr lang="fr-FR" sz="1800" b="1" dirty="0">
                <a:solidFill>
                  <a:schemeClr val="bg1"/>
                </a:solidFill>
                <a:latin typeface="Agency FB" panose="020B0503020202020204" pitchFamily="34" charset="0"/>
              </a:rPr>
              <a:t>+ 1 seconde.</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poteau, la barre transversale ou le jalon et qu’il termine sa course hors du but ou dans la zone des + 2 secondes = </a:t>
            </a:r>
            <a:r>
              <a:rPr lang="fr-FR" sz="1800" b="1" dirty="0">
                <a:solidFill>
                  <a:schemeClr val="bg1"/>
                </a:solidFill>
                <a:latin typeface="Agency FB" panose="020B0503020202020204" pitchFamily="34" charset="0"/>
              </a:rPr>
              <a:t>+ 2 secondes</a:t>
            </a:r>
            <a:r>
              <a:rPr lang="fr-FR" sz="1800" dirty="0">
                <a:solidFill>
                  <a:schemeClr val="bg1"/>
                </a:solidFill>
                <a:latin typeface="Agency FB" panose="020B0503020202020204" pitchFamily="34" charset="0"/>
              </a:rPr>
              <a:t>.</a:t>
            </a:r>
          </a:p>
        </p:txBody>
      </p:sp>
      <p:sp>
        <p:nvSpPr>
          <p:cNvPr id="34" name="Rectangle 33"/>
          <p:cNvSpPr/>
          <p:nvPr/>
        </p:nvSpPr>
        <p:spPr>
          <a:xfrm>
            <a:off x="27186" y="6039923"/>
            <a:ext cx="5608470" cy="707886"/>
          </a:xfrm>
          <a:prstGeom prst="rect">
            <a:avLst/>
          </a:prstGeom>
        </p:spPr>
        <p:txBody>
          <a:bodyPr wrap="square">
            <a:spAutoFit/>
          </a:bodyPr>
          <a:lstStyle/>
          <a:p>
            <a:pPr algn="ctr"/>
            <a:r>
              <a:rPr lang="fr-FR" sz="2000" b="1" dirty="0">
                <a:solidFill>
                  <a:srgbClr val="0070C0"/>
                </a:solidFill>
                <a:latin typeface="Agency FB" panose="020B0503020202020204" pitchFamily="34" charset="0"/>
              </a:rPr>
              <a:t>Les points seront distribués après la journée en fonction des résultats de l’ensemble des participants</a:t>
            </a:r>
          </a:p>
        </p:txBody>
      </p:sp>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909" y="4943276"/>
            <a:ext cx="234740" cy="234740"/>
          </a:xfrm>
          <a:prstGeom prst="rect">
            <a:avLst/>
          </a:prstGeom>
        </p:spPr>
      </p:pic>
      <p:sp>
        <p:nvSpPr>
          <p:cNvPr id="37" name="Organigramme : Alternative 36"/>
          <p:cNvSpPr/>
          <p:nvPr/>
        </p:nvSpPr>
        <p:spPr>
          <a:xfrm>
            <a:off x="10534919" y="401906"/>
            <a:ext cx="1403984" cy="850006"/>
          </a:xfrm>
          <a:prstGeom prst="flowChartAlternateProcess">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Au total : 100 points</a:t>
            </a:r>
          </a:p>
        </p:txBody>
      </p:sp>
      <p:sp>
        <p:nvSpPr>
          <p:cNvPr id="8" name="Forme libre 7"/>
          <p:cNvSpPr/>
          <p:nvPr/>
        </p:nvSpPr>
        <p:spPr>
          <a:xfrm>
            <a:off x="2585498" y="2923504"/>
            <a:ext cx="1471347" cy="2771627"/>
          </a:xfrm>
          <a:custGeom>
            <a:avLst/>
            <a:gdLst>
              <a:gd name="connsiteX0" fmla="*/ 1471347 w 1471347"/>
              <a:gd name="connsiteY0" fmla="*/ 2086378 h 2771627"/>
              <a:gd name="connsiteX1" fmla="*/ 247854 w 1471347"/>
              <a:gd name="connsiteY1" fmla="*/ 1841679 h 2771627"/>
              <a:gd name="connsiteX2" fmla="*/ 80429 w 1471347"/>
              <a:gd name="connsiteY2" fmla="*/ 1983347 h 2771627"/>
              <a:gd name="connsiteX3" fmla="*/ 363764 w 1471347"/>
              <a:gd name="connsiteY3" fmla="*/ 2678806 h 2771627"/>
              <a:gd name="connsiteX4" fmla="*/ 157702 w 1471347"/>
              <a:gd name="connsiteY4" fmla="*/ 2756079 h 2771627"/>
              <a:gd name="connsiteX5" fmla="*/ 16034 w 1471347"/>
              <a:gd name="connsiteY5" fmla="*/ 2601533 h 2771627"/>
              <a:gd name="connsiteX6" fmla="*/ 363764 w 1471347"/>
              <a:gd name="connsiteY6" fmla="*/ 2009104 h 2771627"/>
              <a:gd name="connsiteX7" fmla="*/ 93308 w 1471347"/>
              <a:gd name="connsiteY7" fmla="*/ 1558344 h 2771627"/>
              <a:gd name="connsiteX8" fmla="*/ 16034 w 1471347"/>
              <a:gd name="connsiteY8" fmla="*/ 1339403 h 2771627"/>
              <a:gd name="connsiteX9" fmla="*/ 376643 w 1471347"/>
              <a:gd name="connsiteY9" fmla="*/ 1030310 h 2771627"/>
              <a:gd name="connsiteX10" fmla="*/ 1175133 w 1471347"/>
              <a:gd name="connsiteY10" fmla="*/ 669702 h 2771627"/>
              <a:gd name="connsiteX11" fmla="*/ 969071 w 1471347"/>
              <a:gd name="connsiteY11" fmla="*/ 0 h 277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1347" h="2771627">
                <a:moveTo>
                  <a:pt x="1471347" y="2086378"/>
                </a:moveTo>
                <a:cubicBezTo>
                  <a:pt x="975510" y="1972614"/>
                  <a:pt x="479674" y="1858851"/>
                  <a:pt x="247854" y="1841679"/>
                </a:cubicBezTo>
                <a:cubicBezTo>
                  <a:pt x="16034" y="1824507"/>
                  <a:pt x="61111" y="1843826"/>
                  <a:pt x="80429" y="1983347"/>
                </a:cubicBezTo>
                <a:cubicBezTo>
                  <a:pt x="99747" y="2122868"/>
                  <a:pt x="350885" y="2550017"/>
                  <a:pt x="363764" y="2678806"/>
                </a:cubicBezTo>
                <a:cubicBezTo>
                  <a:pt x="376643" y="2807595"/>
                  <a:pt x="215657" y="2768958"/>
                  <a:pt x="157702" y="2756079"/>
                </a:cubicBezTo>
                <a:cubicBezTo>
                  <a:pt x="99747" y="2743200"/>
                  <a:pt x="-18310" y="2726029"/>
                  <a:pt x="16034" y="2601533"/>
                </a:cubicBezTo>
                <a:cubicBezTo>
                  <a:pt x="50378" y="2477037"/>
                  <a:pt x="350885" y="2182969"/>
                  <a:pt x="363764" y="2009104"/>
                </a:cubicBezTo>
                <a:cubicBezTo>
                  <a:pt x="376643" y="1835239"/>
                  <a:pt x="151263" y="1669961"/>
                  <a:pt x="93308" y="1558344"/>
                </a:cubicBezTo>
                <a:cubicBezTo>
                  <a:pt x="35353" y="1446727"/>
                  <a:pt x="-31189" y="1427409"/>
                  <a:pt x="16034" y="1339403"/>
                </a:cubicBezTo>
                <a:cubicBezTo>
                  <a:pt x="63256" y="1251397"/>
                  <a:pt x="183460" y="1141927"/>
                  <a:pt x="376643" y="1030310"/>
                </a:cubicBezTo>
                <a:cubicBezTo>
                  <a:pt x="569826" y="918693"/>
                  <a:pt x="1076395" y="841420"/>
                  <a:pt x="1175133" y="669702"/>
                </a:cubicBezTo>
                <a:cubicBezTo>
                  <a:pt x="1273871" y="497984"/>
                  <a:pt x="1121471" y="248992"/>
                  <a:pt x="969071" y="0"/>
                </a:cubicBezTo>
              </a:path>
            </a:pathLst>
          </a:custGeom>
          <a:noFill/>
          <a:ln>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223326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l="-1" t="28675" r="105" b="29580"/>
          <a:stretch/>
        </p:blipFill>
        <p:spPr>
          <a:xfrm>
            <a:off x="1307864" y="1936345"/>
            <a:ext cx="9552794" cy="4250885"/>
          </a:xfrm>
          <a:prstGeom prst="rect">
            <a:avLst/>
          </a:prstGeom>
        </p:spPr>
      </p:pic>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n°3 – PARCOURS TECHNIQUE CHRONOMETRE </a:t>
            </a:r>
            <a:endParaRPr lang="fr-FR" sz="2400" dirty="0">
              <a:latin typeface="Agency FB" panose="020B0503020202020204" pitchFamily="34" charset="0"/>
            </a:endParaRPr>
          </a:p>
        </p:txBody>
      </p:sp>
      <p:sp>
        <p:nvSpPr>
          <p:cNvPr id="18" name="Rectangle 17"/>
          <p:cNvSpPr/>
          <p:nvPr/>
        </p:nvSpPr>
        <p:spPr>
          <a:xfrm>
            <a:off x="9206170" y="573042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2m</a:t>
            </a:r>
          </a:p>
        </p:txBody>
      </p:sp>
      <p:cxnSp>
        <p:nvCxnSpPr>
          <p:cNvPr id="10" name="Connecteur droit 9"/>
          <p:cNvCxnSpPr/>
          <p:nvPr/>
        </p:nvCxnSpPr>
        <p:spPr>
          <a:xfrm flipH="1" flipV="1">
            <a:off x="8564833" y="2613324"/>
            <a:ext cx="26097" cy="29843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3503890" y="2613324"/>
            <a:ext cx="29791" cy="300468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19983" y="4026034"/>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i="1" dirty="0">
              <a:solidFill>
                <a:schemeClr val="bg1"/>
              </a:solidFill>
            </a:endParaRPr>
          </a:p>
        </p:txBody>
      </p:sp>
      <p:cxnSp>
        <p:nvCxnSpPr>
          <p:cNvPr id="61" name="Connecteur droit avec flèche 60"/>
          <p:cNvCxnSpPr/>
          <p:nvPr/>
        </p:nvCxnSpPr>
        <p:spPr>
          <a:xfrm>
            <a:off x="1519422" y="5800815"/>
            <a:ext cx="1940376" cy="755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027770" y="573042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2m</a:t>
            </a:r>
          </a:p>
        </p:txBody>
      </p:sp>
      <p:sp>
        <p:nvSpPr>
          <p:cNvPr id="33" name="Rectangle 32"/>
          <p:cNvSpPr/>
          <p:nvPr/>
        </p:nvSpPr>
        <p:spPr>
          <a:xfrm>
            <a:off x="4181298" y="6293513"/>
            <a:ext cx="3505385" cy="461665"/>
          </a:xfrm>
          <a:prstGeom prst="rect">
            <a:avLst/>
          </a:prstGeom>
        </p:spPr>
        <p:txBody>
          <a:bodyPr wrap="square">
            <a:spAutoFit/>
          </a:bodyPr>
          <a:lstStyle/>
          <a:p>
            <a:pPr algn="ctr"/>
            <a:r>
              <a:rPr lang="fr-FR" sz="2000" b="1" dirty="0">
                <a:solidFill>
                  <a:srgbClr val="C00000"/>
                </a:solidFill>
                <a:latin typeface="Agency FB" panose="020B0503020202020204" pitchFamily="34" charset="0"/>
              </a:rPr>
              <a:t>Utiliser un but de Foot à 11</a:t>
            </a:r>
            <a:r>
              <a:rPr lang="fr-FR" sz="2400" b="1" dirty="0">
                <a:solidFill>
                  <a:srgbClr val="C00000"/>
                </a:solidFill>
                <a:latin typeface="Agency FB" panose="020B0503020202020204" pitchFamily="34" charset="0"/>
              </a:rPr>
              <a:t> !</a:t>
            </a:r>
            <a:endParaRPr lang="fr-FR" sz="2400" b="1" u="sng" dirty="0">
              <a:solidFill>
                <a:srgbClr val="C00000"/>
              </a:solidFill>
              <a:latin typeface="Agency FB" panose="020B0503020202020204" pitchFamily="34" charset="0"/>
            </a:endParaRPr>
          </a:p>
        </p:txBody>
      </p:sp>
      <p:sp>
        <p:nvSpPr>
          <p:cNvPr id="46" name="Rectangle 45"/>
          <p:cNvSpPr/>
          <p:nvPr/>
        </p:nvSpPr>
        <p:spPr>
          <a:xfrm>
            <a:off x="8977481" y="4026035"/>
            <a:ext cx="1660716" cy="49164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0 Seconde</a:t>
            </a:r>
          </a:p>
        </p:txBody>
      </p:sp>
      <p:sp>
        <p:nvSpPr>
          <p:cNvPr id="28" name="Rectangle 27"/>
          <p:cNvSpPr/>
          <p:nvPr/>
        </p:nvSpPr>
        <p:spPr>
          <a:xfrm>
            <a:off x="5358727" y="4043225"/>
            <a:ext cx="1594155"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rPr>
              <a:t>+2 Secondes</a:t>
            </a:r>
          </a:p>
          <a:p>
            <a:pPr algn="ctr"/>
            <a:endParaRPr lang="fr-FR" sz="2800" b="1" dirty="0">
              <a:solidFill>
                <a:srgbClr val="C00000"/>
              </a:solidFill>
            </a:endParaRPr>
          </a:p>
        </p:txBody>
      </p:sp>
      <p:sp>
        <p:nvSpPr>
          <p:cNvPr id="29" name="Rectangle 28"/>
          <p:cNvSpPr/>
          <p:nvPr/>
        </p:nvSpPr>
        <p:spPr>
          <a:xfrm>
            <a:off x="1815393" y="4061787"/>
            <a:ext cx="1579563"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0 Seconde</a:t>
            </a:r>
          </a:p>
        </p:txBody>
      </p:sp>
      <p:cxnSp>
        <p:nvCxnSpPr>
          <p:cNvPr id="31" name="Connecteur droit avec flèche 30"/>
          <p:cNvCxnSpPr/>
          <p:nvPr/>
        </p:nvCxnSpPr>
        <p:spPr>
          <a:xfrm>
            <a:off x="8697821" y="5797036"/>
            <a:ext cx="1940376" cy="755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39698" y="4026033"/>
            <a:ext cx="1663274"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rPr>
              <a:t>+2 Secondes</a:t>
            </a:r>
          </a:p>
          <a:p>
            <a:pPr algn="ctr"/>
            <a:r>
              <a:rPr lang="fr-FR" sz="1600" b="1" dirty="0">
                <a:solidFill>
                  <a:srgbClr val="C00000"/>
                </a:solidFill>
              </a:rPr>
              <a:t>Extérieur du but</a:t>
            </a:r>
          </a:p>
        </p:txBody>
      </p:sp>
      <p:sp>
        <p:nvSpPr>
          <p:cNvPr id="34" name="Rectangle 33"/>
          <p:cNvSpPr/>
          <p:nvPr/>
        </p:nvSpPr>
        <p:spPr>
          <a:xfrm>
            <a:off x="10728706" y="4249005"/>
            <a:ext cx="1594491"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C00000"/>
                </a:solidFill>
              </a:rPr>
              <a:t>+2 Secondes</a:t>
            </a:r>
          </a:p>
          <a:p>
            <a:pPr algn="ctr"/>
            <a:r>
              <a:rPr lang="fr-FR" sz="1600" b="1" dirty="0">
                <a:solidFill>
                  <a:srgbClr val="C00000"/>
                </a:solidFill>
              </a:rPr>
              <a:t>Extérieur du but</a:t>
            </a:r>
          </a:p>
          <a:p>
            <a:pPr algn="ctr"/>
            <a:endParaRPr lang="fr-FR" sz="2800" b="1" dirty="0">
              <a:solidFill>
                <a:srgbClr val="C00000"/>
              </a:solidFill>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86799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9" name="Rectangle 8"/>
          <p:cNvSpPr/>
          <p:nvPr/>
        </p:nvSpPr>
        <p:spPr>
          <a:xfrm>
            <a:off x="5747163" y="1718854"/>
            <a:ext cx="6104399" cy="707886"/>
          </a:xfrm>
          <a:prstGeom prst="rect">
            <a:avLst/>
          </a:prstGeom>
        </p:spPr>
        <p:txBody>
          <a:bodyPr wrap="square">
            <a:spAutoFit/>
          </a:bodyPr>
          <a:lstStyle/>
          <a:p>
            <a:r>
              <a:rPr lang="fr-FR" sz="2000" dirty="0">
                <a:latin typeface="Agency FB" panose="020B0503020202020204" pitchFamily="34" charset="0"/>
              </a:rPr>
              <a:t>Le joueur doit réaliser </a:t>
            </a:r>
            <a:r>
              <a:rPr lang="fr-FR" sz="2000" b="1" dirty="0">
                <a:latin typeface="Agency FB" panose="020B0503020202020204" pitchFamily="34" charset="0"/>
              </a:rPr>
              <a:t>5 tirs arrêtés à 13 mètres du but </a:t>
            </a:r>
            <a:r>
              <a:rPr lang="fr-FR" sz="2000" dirty="0">
                <a:latin typeface="Agency FB" panose="020B0503020202020204" pitchFamily="34" charset="0"/>
              </a:rPr>
              <a:t>et </a:t>
            </a:r>
            <a:r>
              <a:rPr lang="fr-FR" sz="2000" b="1" dirty="0">
                <a:latin typeface="Agency FB" panose="020B0503020202020204" pitchFamily="34" charset="0"/>
              </a:rPr>
              <a:t>viser différentes zones pour marquer le plus de points possible.</a:t>
            </a: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n°4 – 5 TIRS ARRETES </a:t>
            </a:r>
            <a:endParaRPr lang="fr-FR" sz="2400" dirty="0">
              <a:latin typeface="Agency FB" panose="020B0503020202020204" pitchFamily="34"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013" t="23301" r="74140" b="23013"/>
          <a:stretch/>
        </p:blipFill>
        <p:spPr>
          <a:xfrm rot="5400000">
            <a:off x="859507" y="1178691"/>
            <a:ext cx="3943829" cy="5567533"/>
          </a:xfrm>
          <a:prstGeom prst="rect">
            <a:avLst/>
          </a:prstGeom>
        </p:spPr>
      </p:pic>
      <p:cxnSp>
        <p:nvCxnSpPr>
          <p:cNvPr id="13" name="Connecteur droit avec flèche 12"/>
          <p:cNvCxnSpPr/>
          <p:nvPr/>
        </p:nvCxnSpPr>
        <p:spPr>
          <a:xfrm>
            <a:off x="3200840" y="2766585"/>
            <a:ext cx="379941" cy="104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941489" y="269067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1m</a:t>
            </a:r>
          </a:p>
        </p:txBody>
      </p:sp>
      <p:sp>
        <p:nvSpPr>
          <p:cNvPr id="7" name="Triangle isocèle 6"/>
          <p:cNvSpPr/>
          <p:nvPr/>
        </p:nvSpPr>
        <p:spPr>
          <a:xfrm>
            <a:off x="1667385" y="4756590"/>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Triangle isocèle 42"/>
          <p:cNvSpPr/>
          <p:nvPr/>
        </p:nvSpPr>
        <p:spPr>
          <a:xfrm>
            <a:off x="3736634" y="4728529"/>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Triangle isocèle 43"/>
          <p:cNvSpPr/>
          <p:nvPr/>
        </p:nvSpPr>
        <p:spPr>
          <a:xfrm>
            <a:off x="3041489" y="4738473"/>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Triangle isocèle 44"/>
          <p:cNvSpPr/>
          <p:nvPr/>
        </p:nvSpPr>
        <p:spPr>
          <a:xfrm>
            <a:off x="2344021" y="4756591"/>
            <a:ext cx="100010" cy="20480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p:cNvSpPr/>
          <p:nvPr/>
        </p:nvSpPr>
        <p:spPr>
          <a:xfrm>
            <a:off x="2450014" y="2618419"/>
            <a:ext cx="103031" cy="722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p:cNvSpPr/>
          <p:nvPr/>
        </p:nvSpPr>
        <p:spPr>
          <a:xfrm>
            <a:off x="3169084" y="2628144"/>
            <a:ext cx="63513" cy="6354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p:cNvCxnSpPr/>
          <p:nvPr/>
        </p:nvCxnSpPr>
        <p:spPr>
          <a:xfrm flipV="1">
            <a:off x="3191539" y="2154026"/>
            <a:ext cx="9301" cy="4834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2501529" y="2154026"/>
            <a:ext cx="9301" cy="4834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flipV="1">
            <a:off x="976463" y="2660554"/>
            <a:ext cx="1" cy="226148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21470" y="4922905"/>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13m</a:t>
            </a:r>
          </a:p>
        </p:txBody>
      </p:sp>
      <p:sp>
        <p:nvSpPr>
          <p:cNvPr id="58" name="Rectangle 57"/>
          <p:cNvSpPr/>
          <p:nvPr/>
        </p:nvSpPr>
        <p:spPr>
          <a:xfrm>
            <a:off x="119983" y="4026034"/>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i="1" dirty="0">
              <a:solidFill>
                <a:schemeClr val="bg1"/>
              </a:solidFill>
            </a:endParaRPr>
          </a:p>
        </p:txBody>
      </p:sp>
      <p:cxnSp>
        <p:nvCxnSpPr>
          <p:cNvPr id="61" name="Connecteur droit avec flèche 60"/>
          <p:cNvCxnSpPr/>
          <p:nvPr/>
        </p:nvCxnSpPr>
        <p:spPr>
          <a:xfrm>
            <a:off x="2077395" y="2776247"/>
            <a:ext cx="379941" cy="104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818044" y="2700338"/>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1m</a:t>
            </a:r>
          </a:p>
        </p:txBody>
      </p:sp>
      <p:sp>
        <p:nvSpPr>
          <p:cNvPr id="33" name="Rectangle 32"/>
          <p:cNvSpPr/>
          <p:nvPr/>
        </p:nvSpPr>
        <p:spPr>
          <a:xfrm>
            <a:off x="296214" y="6053213"/>
            <a:ext cx="5203061" cy="707886"/>
          </a:xfrm>
          <a:prstGeom prst="rect">
            <a:avLst/>
          </a:prstGeom>
        </p:spPr>
        <p:txBody>
          <a:bodyPr wrap="square">
            <a:spAutoFit/>
          </a:bodyPr>
          <a:lstStyle/>
          <a:p>
            <a:pPr algn="ctr"/>
            <a:r>
              <a:rPr lang="fr-FR" sz="2000" b="1" dirty="0">
                <a:solidFill>
                  <a:srgbClr val="0070C0"/>
                </a:solidFill>
                <a:latin typeface="Agency FB" panose="020B0503020202020204" pitchFamily="34" charset="0"/>
              </a:rPr>
              <a:t>Ce test n’est pas chronométré et s’effectue sur un but de foot à 8 sans gardien !</a:t>
            </a:r>
            <a:endParaRPr lang="fr-FR" sz="2000" b="1" u="sng" dirty="0">
              <a:solidFill>
                <a:srgbClr val="0070C0"/>
              </a:solidFill>
              <a:latin typeface="Agency FB" panose="020B0503020202020204" pitchFamily="34" charset="0"/>
            </a:endParaRPr>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446" y="4780754"/>
            <a:ext cx="234740" cy="234740"/>
          </a:xfrm>
          <a:prstGeom prst="rect">
            <a:avLst/>
          </a:prstGeom>
        </p:spPr>
      </p:pic>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527" y="4764036"/>
            <a:ext cx="234740" cy="234740"/>
          </a:xfrm>
          <a:prstGeom prst="rect">
            <a:avLst/>
          </a:prstGeom>
        </p:spPr>
      </p:pic>
      <p:pic>
        <p:nvPicPr>
          <p:cNvPr id="37" name="Imag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197" y="4780754"/>
            <a:ext cx="234740" cy="234740"/>
          </a:xfrm>
          <a:prstGeom prst="rect">
            <a:avLst/>
          </a:prstGeom>
        </p:spPr>
      </p:pic>
      <p:pic>
        <p:nvPicPr>
          <p:cNvPr id="38" name="Imag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8090" y="4789653"/>
            <a:ext cx="234740" cy="234740"/>
          </a:xfrm>
          <a:prstGeom prst="rect">
            <a:avLst/>
          </a:prstGeom>
        </p:spPr>
      </p:pic>
      <p:pic>
        <p:nvPicPr>
          <p:cNvPr id="39" name="Imag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301" y="4802660"/>
            <a:ext cx="234740" cy="234740"/>
          </a:xfrm>
          <a:prstGeom prst="rect">
            <a:avLst/>
          </a:prstGeom>
        </p:spPr>
      </p:pic>
      <p:sp>
        <p:nvSpPr>
          <p:cNvPr id="30" name="Espace réservé du contenu 2"/>
          <p:cNvSpPr txBox="1">
            <a:spLocks/>
          </p:cNvSpPr>
          <p:nvPr/>
        </p:nvSpPr>
        <p:spPr>
          <a:xfrm>
            <a:off x="5750107" y="2363638"/>
            <a:ext cx="6336408" cy="4422520"/>
          </a:xfrm>
          <a:prstGeom prst="rect">
            <a:avLst/>
          </a:prstGeom>
          <a:solidFill>
            <a:srgbClr val="C000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800" b="1" dirty="0">
                <a:solidFill>
                  <a:schemeClr val="bg1"/>
                </a:solidFill>
                <a:latin typeface="Agency FB" panose="020B0503020202020204" pitchFamily="34" charset="0"/>
              </a:rPr>
              <a:t>1 seul essai </a:t>
            </a:r>
            <a:r>
              <a:rPr lang="fr-FR" sz="1800" dirty="0">
                <a:solidFill>
                  <a:schemeClr val="bg1"/>
                </a:solidFill>
                <a:latin typeface="Agency FB" panose="020B0503020202020204" pitchFamily="34" charset="0"/>
              </a:rPr>
              <a:t>et </a:t>
            </a:r>
            <a:r>
              <a:rPr lang="fr-FR" sz="1800" b="1" dirty="0">
                <a:solidFill>
                  <a:schemeClr val="bg1"/>
                </a:solidFill>
                <a:latin typeface="Agency FB" panose="020B0503020202020204" pitchFamily="34" charset="0"/>
              </a:rPr>
              <a:t>la position des ballons </a:t>
            </a:r>
            <a:r>
              <a:rPr lang="fr-FR" sz="1800" dirty="0">
                <a:solidFill>
                  <a:schemeClr val="bg1"/>
                </a:solidFill>
                <a:latin typeface="Agency FB" panose="020B0503020202020204" pitchFamily="34" charset="0"/>
              </a:rPr>
              <a:t>doit-être la même pour tous les participants (voir schéma).</a:t>
            </a:r>
          </a:p>
          <a:p>
            <a:pPr>
              <a:buFont typeface="Wingdings" panose="05000000000000000000" pitchFamily="2" charset="2"/>
              <a:buChar char="§"/>
            </a:pPr>
            <a:r>
              <a:rPr lang="fr-FR" sz="1800" dirty="0">
                <a:solidFill>
                  <a:schemeClr val="bg1"/>
                </a:solidFill>
                <a:latin typeface="Agency FB" panose="020B0503020202020204" pitchFamily="34" charset="0"/>
              </a:rPr>
              <a:t>Le responsable devra comptabiliser le nombre de points total marqué après les frappes.</a:t>
            </a:r>
          </a:p>
          <a:p>
            <a:pPr>
              <a:buFont typeface="Wingdings" panose="05000000000000000000" pitchFamily="2" charset="2"/>
              <a:buChar char="§"/>
            </a:pPr>
            <a:r>
              <a:rPr lang="fr-FR" sz="1800" dirty="0">
                <a:solidFill>
                  <a:schemeClr val="bg1"/>
                </a:solidFill>
                <a:latin typeface="Agency FB" panose="020B0503020202020204" pitchFamily="34" charset="0"/>
              </a:rPr>
              <a:t>Le ballon peut effectuer un ou plusieurs rebonds avant d’arriver dans le but.</a:t>
            </a:r>
          </a:p>
          <a:p>
            <a:pPr>
              <a:buFont typeface="Wingdings" panose="05000000000000000000" pitchFamily="2" charset="2"/>
              <a:buChar char="§"/>
            </a:pPr>
            <a:endParaRPr lang="fr-FR" sz="700" dirty="0">
              <a:solidFill>
                <a:schemeClr val="bg1"/>
              </a:solidFill>
              <a:latin typeface="Agency FB" panose="020B0503020202020204" pitchFamily="34" charset="0"/>
            </a:endParaRPr>
          </a:p>
          <a:p>
            <a:pPr marL="0" indent="0">
              <a:buNone/>
            </a:pPr>
            <a:r>
              <a:rPr lang="fr-FR" sz="1800" b="1" u="sng" dirty="0">
                <a:solidFill>
                  <a:schemeClr val="bg1"/>
                </a:solidFill>
                <a:latin typeface="Agency FB" panose="020B0503020202020204" pitchFamily="34" charset="0"/>
              </a:rPr>
              <a:t>ATTENTION : </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poteau ou la barre transversale et sort en dehors du but : </a:t>
            </a:r>
            <a:r>
              <a:rPr lang="fr-FR" sz="1800" b="1" dirty="0">
                <a:solidFill>
                  <a:schemeClr val="bg1"/>
                </a:solidFill>
                <a:latin typeface="Agency FB" panose="020B0503020202020204" pitchFamily="34" charset="0"/>
              </a:rPr>
              <a:t>0 POINT</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jalon et sort en dehors du but : </a:t>
            </a:r>
            <a:r>
              <a:rPr lang="fr-FR" sz="1800" b="1" dirty="0">
                <a:solidFill>
                  <a:schemeClr val="bg1"/>
                </a:solidFill>
                <a:latin typeface="Agency FB" panose="020B0503020202020204" pitchFamily="34" charset="0"/>
              </a:rPr>
              <a:t>10 POINTS</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poteau, la barre ou le jalon et qu’il termine sa course dans la zone des 15 points : </a:t>
            </a:r>
            <a:r>
              <a:rPr lang="fr-FR" sz="1800" b="1" dirty="0">
                <a:solidFill>
                  <a:schemeClr val="bg1"/>
                </a:solidFill>
                <a:latin typeface="Agency FB" panose="020B0503020202020204" pitchFamily="34" charset="0"/>
              </a:rPr>
              <a:t>15 POINTS</a:t>
            </a:r>
          </a:p>
          <a:p>
            <a:pPr>
              <a:buFont typeface="Wingdings" panose="05000000000000000000" pitchFamily="2" charset="2"/>
              <a:buChar char="§"/>
            </a:pPr>
            <a:r>
              <a:rPr lang="fr-FR" sz="1800" dirty="0">
                <a:solidFill>
                  <a:schemeClr val="bg1"/>
                </a:solidFill>
                <a:latin typeface="Agency FB" panose="020B0503020202020204" pitchFamily="34" charset="0"/>
              </a:rPr>
              <a:t>Si le ballon tape le poteau, la barre ou le jalon et qu’il termine sa course dans la zone des 30 points : </a:t>
            </a:r>
            <a:r>
              <a:rPr lang="fr-FR" sz="1800" b="1" dirty="0">
                <a:solidFill>
                  <a:schemeClr val="bg1"/>
                </a:solidFill>
                <a:latin typeface="Agency FB" panose="020B0503020202020204" pitchFamily="34" charset="0"/>
              </a:rPr>
              <a:t>30 POINTS</a:t>
            </a:r>
          </a:p>
        </p:txBody>
      </p:sp>
      <p:sp>
        <p:nvSpPr>
          <p:cNvPr id="34" name="Organigramme : Alternative 33"/>
          <p:cNvSpPr/>
          <p:nvPr/>
        </p:nvSpPr>
        <p:spPr>
          <a:xfrm>
            <a:off x="10534919" y="401906"/>
            <a:ext cx="1403984" cy="850006"/>
          </a:xfrm>
          <a:prstGeom prst="flowChartAlternateProcess">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Au total : 150 points</a:t>
            </a: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91396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t="28675" b="29580"/>
          <a:stretch/>
        </p:blipFill>
        <p:spPr>
          <a:xfrm>
            <a:off x="1152596" y="1936345"/>
            <a:ext cx="9562790" cy="4250885"/>
          </a:xfrm>
          <a:prstGeom prst="rect">
            <a:avLst/>
          </a:prstGeom>
        </p:spPr>
      </p:pic>
      <p:sp>
        <p:nvSpPr>
          <p:cNvPr id="4" name="Rectangle 3"/>
          <p:cNvSpPr/>
          <p:nvPr/>
        </p:nvSpPr>
        <p:spPr>
          <a:xfrm>
            <a:off x="0" y="401906"/>
            <a:ext cx="12192000" cy="85000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 y="532429"/>
            <a:ext cx="12192000" cy="545998"/>
          </a:xfrm>
        </p:spPr>
        <p:txBody>
          <a:bodyPr>
            <a:normAutofit/>
          </a:bodyPr>
          <a:lstStyle/>
          <a:p>
            <a:pPr marL="0" indent="0" algn="ctr">
              <a:buNone/>
            </a:pPr>
            <a:r>
              <a:rPr lang="fr-FR" sz="3200" dirty="0">
                <a:solidFill>
                  <a:schemeClr val="bg1"/>
                </a:solidFill>
                <a:latin typeface="Forte" panose="03060902040502070203" pitchFamily="66" charset="0"/>
              </a:rPr>
              <a:t>Jeunes Espoirs U11 et U12 - 1</a:t>
            </a:r>
            <a:r>
              <a:rPr lang="fr-FR" sz="3200" baseline="30000" dirty="0">
                <a:solidFill>
                  <a:schemeClr val="bg1"/>
                </a:solidFill>
                <a:latin typeface="Forte" panose="03060902040502070203" pitchFamily="66" charset="0"/>
              </a:rPr>
              <a:t>er</a:t>
            </a:r>
            <a:r>
              <a:rPr lang="fr-FR" sz="3200" dirty="0">
                <a:solidFill>
                  <a:schemeClr val="bg1"/>
                </a:solidFill>
                <a:latin typeface="Forte" panose="03060902040502070203" pitchFamily="66" charset="0"/>
              </a:rPr>
              <a:t> tour</a:t>
            </a:r>
          </a:p>
        </p:txBody>
      </p:sp>
      <p:sp>
        <p:nvSpPr>
          <p:cNvPr id="6" name="Espace réservé du contenu 2"/>
          <p:cNvSpPr txBox="1">
            <a:spLocks/>
          </p:cNvSpPr>
          <p:nvPr/>
        </p:nvSpPr>
        <p:spPr>
          <a:xfrm>
            <a:off x="386551" y="1692361"/>
            <a:ext cx="11449133" cy="4837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latin typeface="Agency FB" panose="020B0503020202020204" pitchFamily="34" charset="0"/>
            </a:endParaRPr>
          </a:p>
        </p:txBody>
      </p:sp>
      <p:sp>
        <p:nvSpPr>
          <p:cNvPr id="12" name="Rectangle 11"/>
          <p:cNvSpPr/>
          <p:nvPr/>
        </p:nvSpPr>
        <p:spPr>
          <a:xfrm>
            <a:off x="0" y="1296372"/>
            <a:ext cx="12192000" cy="461665"/>
          </a:xfrm>
          <a:prstGeom prst="rect">
            <a:avLst/>
          </a:prstGeom>
        </p:spPr>
        <p:txBody>
          <a:bodyPr wrap="square">
            <a:spAutoFit/>
          </a:bodyPr>
          <a:lstStyle/>
          <a:p>
            <a:pPr algn="ctr"/>
            <a:r>
              <a:rPr lang="fr-FR" sz="2400" b="1" dirty="0">
                <a:solidFill>
                  <a:srgbClr val="C00000"/>
                </a:solidFill>
                <a:latin typeface="Agency FB" panose="020B0503020202020204" pitchFamily="34" charset="0"/>
              </a:rPr>
              <a:t>Test n°4 – 5 TIRS ARRETES </a:t>
            </a:r>
            <a:endParaRPr lang="fr-FR" sz="2400" dirty="0">
              <a:latin typeface="Agency FB" panose="020B0503020202020204" pitchFamily="34" charset="0"/>
            </a:endParaRPr>
          </a:p>
        </p:txBody>
      </p:sp>
      <p:sp>
        <p:nvSpPr>
          <p:cNvPr id="18" name="Rectangle 17"/>
          <p:cNvSpPr/>
          <p:nvPr/>
        </p:nvSpPr>
        <p:spPr>
          <a:xfrm>
            <a:off x="9050902" y="573042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1m</a:t>
            </a:r>
          </a:p>
        </p:txBody>
      </p:sp>
      <p:cxnSp>
        <p:nvCxnSpPr>
          <p:cNvPr id="10" name="Connecteur droit 9"/>
          <p:cNvCxnSpPr/>
          <p:nvPr/>
        </p:nvCxnSpPr>
        <p:spPr>
          <a:xfrm flipH="1" flipV="1">
            <a:off x="8409565" y="2613324"/>
            <a:ext cx="26097" cy="298435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3348622" y="2613324"/>
            <a:ext cx="29791" cy="300468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19983" y="4026034"/>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i="1" dirty="0">
              <a:solidFill>
                <a:schemeClr val="bg1"/>
              </a:solidFill>
            </a:endParaRPr>
          </a:p>
        </p:txBody>
      </p:sp>
      <p:cxnSp>
        <p:nvCxnSpPr>
          <p:cNvPr id="61" name="Connecteur droit avec flèche 60"/>
          <p:cNvCxnSpPr/>
          <p:nvPr/>
        </p:nvCxnSpPr>
        <p:spPr>
          <a:xfrm>
            <a:off x="1364154" y="5800815"/>
            <a:ext cx="1940376" cy="755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872502" y="5730426"/>
            <a:ext cx="923679" cy="451179"/>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a:solidFill>
                  <a:schemeClr val="bg1"/>
                </a:solidFill>
              </a:rPr>
              <a:t>1m</a:t>
            </a:r>
          </a:p>
        </p:txBody>
      </p:sp>
      <p:sp>
        <p:nvSpPr>
          <p:cNvPr id="33" name="Rectangle 32"/>
          <p:cNvSpPr/>
          <p:nvPr/>
        </p:nvSpPr>
        <p:spPr>
          <a:xfrm>
            <a:off x="4181298" y="6293513"/>
            <a:ext cx="3505385" cy="461665"/>
          </a:xfrm>
          <a:prstGeom prst="rect">
            <a:avLst/>
          </a:prstGeom>
        </p:spPr>
        <p:txBody>
          <a:bodyPr wrap="square">
            <a:spAutoFit/>
          </a:bodyPr>
          <a:lstStyle/>
          <a:p>
            <a:pPr algn="ctr"/>
            <a:r>
              <a:rPr lang="fr-FR" sz="2000" b="1" dirty="0">
                <a:solidFill>
                  <a:srgbClr val="C00000"/>
                </a:solidFill>
                <a:latin typeface="Agency FB" panose="020B0503020202020204" pitchFamily="34" charset="0"/>
              </a:rPr>
              <a:t>Utiliser un but de Foot à 8</a:t>
            </a:r>
            <a:r>
              <a:rPr lang="fr-FR" sz="2400" b="1" dirty="0">
                <a:solidFill>
                  <a:srgbClr val="C00000"/>
                </a:solidFill>
                <a:latin typeface="Agency FB" panose="020B0503020202020204" pitchFamily="34" charset="0"/>
              </a:rPr>
              <a:t> !</a:t>
            </a:r>
            <a:endParaRPr lang="fr-FR" sz="2400" b="1" u="sng" dirty="0">
              <a:solidFill>
                <a:srgbClr val="C00000"/>
              </a:solidFill>
              <a:latin typeface="Agency FB" panose="020B0503020202020204" pitchFamily="34" charset="0"/>
            </a:endParaRPr>
          </a:p>
        </p:txBody>
      </p:sp>
      <p:sp>
        <p:nvSpPr>
          <p:cNvPr id="46" name="Rectangle 45"/>
          <p:cNvSpPr/>
          <p:nvPr/>
        </p:nvSpPr>
        <p:spPr>
          <a:xfrm>
            <a:off x="8822213" y="4026034"/>
            <a:ext cx="1381058"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30 Points</a:t>
            </a:r>
          </a:p>
        </p:txBody>
      </p:sp>
      <p:sp>
        <p:nvSpPr>
          <p:cNvPr id="28" name="Rectangle 27"/>
          <p:cNvSpPr/>
          <p:nvPr/>
        </p:nvSpPr>
        <p:spPr>
          <a:xfrm>
            <a:off x="5203460" y="4043225"/>
            <a:ext cx="1381058"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rPr>
              <a:t>15 Points</a:t>
            </a:r>
          </a:p>
        </p:txBody>
      </p:sp>
      <p:sp>
        <p:nvSpPr>
          <p:cNvPr id="29" name="Rectangle 28"/>
          <p:cNvSpPr/>
          <p:nvPr/>
        </p:nvSpPr>
        <p:spPr>
          <a:xfrm>
            <a:off x="1769059" y="4061787"/>
            <a:ext cx="1381058"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0070C0"/>
                </a:solidFill>
              </a:rPr>
              <a:t>30 Points</a:t>
            </a:r>
          </a:p>
        </p:txBody>
      </p:sp>
      <p:cxnSp>
        <p:nvCxnSpPr>
          <p:cNvPr id="31" name="Connecteur droit avec flèche 30"/>
          <p:cNvCxnSpPr/>
          <p:nvPr/>
        </p:nvCxnSpPr>
        <p:spPr>
          <a:xfrm>
            <a:off x="8542553" y="5797036"/>
            <a:ext cx="1940376" cy="7557"/>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98224" y="4067795"/>
            <a:ext cx="1462378"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rPr>
              <a:t>0 </a:t>
            </a:r>
          </a:p>
          <a:p>
            <a:pPr algn="ctr"/>
            <a:r>
              <a:rPr lang="fr-FR" sz="2800" b="1" dirty="0">
                <a:solidFill>
                  <a:srgbClr val="C00000"/>
                </a:solidFill>
              </a:rPr>
              <a:t>Point</a:t>
            </a:r>
          </a:p>
          <a:p>
            <a:pPr algn="ctr"/>
            <a:r>
              <a:rPr lang="fr-FR" sz="1600" b="1" dirty="0">
                <a:solidFill>
                  <a:srgbClr val="C00000"/>
                </a:solidFill>
              </a:rPr>
              <a:t>Extérieur du but</a:t>
            </a:r>
          </a:p>
          <a:p>
            <a:pPr algn="ctr"/>
            <a:endParaRPr lang="fr-FR" sz="2800" b="1" dirty="0">
              <a:solidFill>
                <a:srgbClr val="C00000"/>
              </a:solidFill>
            </a:endParaRPr>
          </a:p>
        </p:txBody>
      </p:sp>
      <p:sp>
        <p:nvSpPr>
          <p:cNvPr id="34" name="Rectangle 33"/>
          <p:cNvSpPr/>
          <p:nvPr/>
        </p:nvSpPr>
        <p:spPr>
          <a:xfrm>
            <a:off x="10721194" y="4231387"/>
            <a:ext cx="1381058" cy="491651"/>
          </a:xfrm>
          <a:prstGeom prst="rect">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C00000"/>
                </a:solidFill>
              </a:rPr>
              <a:t>0 </a:t>
            </a:r>
          </a:p>
          <a:p>
            <a:pPr algn="ctr"/>
            <a:r>
              <a:rPr lang="fr-FR" sz="2800" b="1" dirty="0">
                <a:solidFill>
                  <a:srgbClr val="C00000"/>
                </a:solidFill>
              </a:rPr>
              <a:t>Point</a:t>
            </a:r>
          </a:p>
          <a:p>
            <a:pPr algn="ctr"/>
            <a:r>
              <a:rPr lang="fr-FR" sz="1600" b="1" dirty="0">
                <a:solidFill>
                  <a:srgbClr val="C00000"/>
                </a:solidFill>
              </a:rPr>
              <a:t>Extérieur du but</a:t>
            </a:r>
          </a:p>
          <a:p>
            <a:pPr algn="ctr"/>
            <a:endParaRPr lang="fr-FR" sz="2800" b="1" dirty="0">
              <a:solidFill>
                <a:srgbClr val="C00000"/>
              </a:solidFill>
            </a:endParaRPr>
          </a:p>
        </p:txBody>
      </p:sp>
      <p:pic>
        <p:nvPicPr>
          <p:cNvPr id="21" name="Imag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69" y="119687"/>
            <a:ext cx="1340873" cy="1539267"/>
          </a:xfrm>
          <a:prstGeom prst="rect">
            <a:avLst/>
          </a:prstGeom>
        </p:spPr>
      </p:pic>
    </p:spTree>
    <p:extLst>
      <p:ext uri="{BB962C8B-B14F-4D97-AF65-F5344CB8AC3E}">
        <p14:creationId xmlns:p14="http://schemas.microsoft.com/office/powerpoint/2010/main" val="42680055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10706</TotalTime>
  <Words>862</Words>
  <Application>Microsoft Office PowerPoint</Application>
  <PresentationFormat>Grand écran</PresentationFormat>
  <Paragraphs>102</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Agency FB</vt:lpstr>
      <vt:lpstr>Arial</vt:lpstr>
      <vt:lpstr>Calibri</vt:lpstr>
      <vt:lpstr>Calibri Light</vt:lpstr>
      <vt:lpstr>Forte</vt:lpstr>
      <vt:lpstr>Wingdings</vt:lpstr>
      <vt:lpstr>Thème Office</vt:lpstr>
      <vt:lpstr>Concours Jeunes Espoirs - 1er tour U11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Technique n°</dc:title>
  <dc:creator>OFFROY Romain</dc:creator>
  <cp:lastModifiedBy>OFFROY Romain</cp:lastModifiedBy>
  <cp:revision>397</cp:revision>
  <cp:lastPrinted>2019-10-04T09:28:35Z</cp:lastPrinted>
  <dcterms:created xsi:type="dcterms:W3CDTF">2018-01-21T10:05:40Z</dcterms:created>
  <dcterms:modified xsi:type="dcterms:W3CDTF">2023-06-13T06:48:58Z</dcterms:modified>
</cp:coreProperties>
</file>